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349" r:id="rId2"/>
    <p:sldId id="309" r:id="rId3"/>
    <p:sldId id="329" r:id="rId4"/>
    <p:sldId id="331" r:id="rId5"/>
    <p:sldId id="330" r:id="rId6"/>
    <p:sldId id="334" r:id="rId7"/>
    <p:sldId id="332" r:id="rId8"/>
    <p:sldId id="335" r:id="rId9"/>
    <p:sldId id="337" r:id="rId10"/>
    <p:sldId id="340" r:id="rId11"/>
    <p:sldId id="342" r:id="rId12"/>
    <p:sldId id="343" r:id="rId13"/>
    <p:sldId id="344" r:id="rId14"/>
    <p:sldId id="345" r:id="rId15"/>
    <p:sldId id="341" r:id="rId16"/>
    <p:sldId id="346" r:id="rId17"/>
    <p:sldId id="347" r:id="rId18"/>
    <p:sldId id="348" r:id="rId19"/>
    <p:sldId id="350" r:id="rId20"/>
  </p:sldIdLst>
  <p:sldSz cx="18288000" cy="10287000"/>
  <p:notesSz cx="6858000" cy="9144000"/>
  <p:embeddedFontLst>
    <p:embeddedFont>
      <p:font typeface="Anton" panose="00000500000000000000" pitchFamily="2" charset="0"/>
      <p:regular r:id="rId22"/>
    </p:embeddedFont>
    <p:embeddedFont>
      <p:font typeface="Arimo" panose="020B0604020202020204" charset="0"/>
      <p:regular r:id="rId23"/>
    </p:embeddedFont>
    <p:embeddedFont>
      <p:font typeface="Arimo Bold" panose="020B0604020202020204" charset="0"/>
      <p:regular r:id="rId24"/>
    </p:embeddedFont>
    <p:embeddedFont>
      <p:font typeface="Calibri (MS)" panose="020B0604020202020204" charset="0"/>
      <p:regular r:id="rId25"/>
    </p:embeddedFont>
    <p:embeddedFont>
      <p:font typeface="Tek Tall Arabic medium" panose="020B0604020202020204" charset="-78"/>
      <p:regular r:id="rId26"/>
    </p:embeddedFont>
    <p:embeddedFont>
      <p:font typeface="Tek Tall Arabic medium Bold" panose="020B0604020202020204" charset="-78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DB5"/>
    <a:srgbClr val="7AA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A589F7-9110-4A35-BBA8-E77FA6CC64AF}" v="17" dt="2025-01-22T14:07:00.1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6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8FF15-AF0E-411C-855F-515A14DD7581}" type="datetimeFigureOut">
              <a:rPr lang="en-ZA" smtClean="0"/>
              <a:t>2025/02/03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74F77-A6C2-42A8-8F3B-BC3F8398DC6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1408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308EA-AE86-4FDB-1E5E-45CB8975D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E38020-B1B3-7F9D-84FC-AB33DD5F3F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9A57BA-1FDD-13BD-979D-443C2DED8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03FE8-A1DD-2C8E-D7B7-F0DAB25B9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58311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78375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2FDC8-3900-9B08-6BFC-B046B9344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EE578F-6205-7363-027F-371ED8CA7C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C184DC-12CE-84E1-D930-55066EC2F4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714BD4-782F-62AF-0742-0A0883342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19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498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3DE33-BDBB-A452-5394-BBF897E03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781F653-A55C-8803-4BAC-DC672E5D24F6}"/>
              </a:ext>
            </a:extLst>
          </p:cNvPr>
          <p:cNvGrpSpPr/>
          <p:nvPr/>
        </p:nvGrpSpPr>
        <p:grpSpPr>
          <a:xfrm>
            <a:off x="0" y="-38100"/>
            <a:ext cx="14974883" cy="10325100"/>
            <a:chOff x="0" y="15354"/>
            <a:chExt cx="14974883" cy="10148565"/>
          </a:xfrm>
        </p:grpSpPr>
        <p:sp>
          <p:nvSpPr>
            <p:cNvPr id="2" name="Freeform 2">
              <a:extLst>
                <a:ext uri="{FF2B5EF4-FFF2-40B4-BE49-F238E27FC236}">
                  <a16:creationId xmlns:a16="http://schemas.microsoft.com/office/drawing/2014/main" id="{1F942506-2E93-5677-3191-9C74EEC1A89D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04A10D87-0486-CF6F-0C6A-C79C87F90227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7F26434D-8203-75A6-DA0A-20B501E20BC8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C2102369-223E-C429-C929-5C9EDCE32162}"/>
                </a:ext>
              </a:extLst>
            </p:cNvPr>
            <p:cNvSpPr txBox="1"/>
            <p:nvPr/>
          </p:nvSpPr>
          <p:spPr>
            <a:xfrm rot="21434471">
              <a:off x="5259599" y="2989699"/>
              <a:ext cx="8860738" cy="1413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1500" spc="244" dirty="0">
                  <a:solidFill>
                    <a:srgbClr val="1C3DB5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THE WAY AHEAD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C9DC9F1-56E5-602D-4C88-518C1C3F4B8B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1957CB0-5C30-B744-332C-F24D267F7B88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C04537-69A6-0BB7-39E6-71CA724281B6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4DEDB751-BB67-7FDE-AE5E-7211BBB02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277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4E3D33-D8FF-0450-65B0-66BE0C5B7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B761ED9F-81FB-7A3D-ACB1-2F438A8E5BDA}"/>
              </a:ext>
            </a:extLst>
          </p:cNvPr>
          <p:cNvSpPr txBox="1"/>
          <p:nvPr/>
        </p:nvSpPr>
        <p:spPr>
          <a:xfrm>
            <a:off x="6324600" y="-2476500"/>
            <a:ext cx="12001500" cy="22089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SIX CHARACTERISTICS OF </a:t>
            </a: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HEALTHY CHURCH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F38450C3-574F-1D8A-521E-DDEDCA4A5571}"/>
              </a:ext>
            </a:extLst>
          </p:cNvPr>
          <p:cNvSpPr txBox="1"/>
          <p:nvPr/>
        </p:nvSpPr>
        <p:spPr>
          <a:xfrm>
            <a:off x="6400800" y="2840977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INTEGRITY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094694D-A8E4-308E-DA6C-5443E8D0DD9D}"/>
              </a:ext>
            </a:extLst>
          </p:cNvPr>
          <p:cNvGrpSpPr/>
          <p:nvPr/>
        </p:nvGrpSpPr>
        <p:grpSpPr>
          <a:xfrm>
            <a:off x="-5828506" y="-2227"/>
            <a:ext cx="11793296" cy="10312882"/>
            <a:chOff x="-5828506" y="-2227"/>
            <a:chExt cx="11793296" cy="10312882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76751DDE-AA4E-3E13-9548-FEB9CA51BF45}"/>
                </a:ext>
              </a:extLst>
            </p:cNvPr>
            <p:cNvSpPr/>
            <p:nvPr/>
          </p:nvSpPr>
          <p:spPr>
            <a:xfrm>
              <a:off x="-5378408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A25B38F-3306-9408-12AA-8F3A72449FC8}"/>
                </a:ext>
              </a:extLst>
            </p:cNvPr>
            <p:cNvSpPr/>
            <p:nvPr/>
          </p:nvSpPr>
          <p:spPr>
            <a:xfrm>
              <a:off x="2846182" y="3562328"/>
              <a:ext cx="3118608" cy="31186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7EB0105-8524-52F2-EF87-07B1EEBD8973}"/>
                </a:ext>
              </a:extLst>
            </p:cNvPr>
            <p:cNvSpPr/>
            <p:nvPr/>
          </p:nvSpPr>
          <p:spPr>
            <a:xfrm>
              <a:off x="1371600" y="48732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12F4864-6FEA-EEC1-CE57-76B2308B4B76}"/>
                </a:ext>
              </a:extLst>
            </p:cNvPr>
            <p:cNvSpPr/>
            <p:nvPr/>
          </p:nvSpPr>
          <p:spPr>
            <a:xfrm>
              <a:off x="-5828506" y="429021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B2508AC-79F6-D076-D91D-F84997306690}"/>
                </a:ext>
              </a:extLst>
            </p:cNvPr>
            <p:cNvSpPr/>
            <p:nvPr/>
          </p:nvSpPr>
          <p:spPr>
            <a:xfrm>
              <a:off x="-3258308" y="1959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17B5877-1501-69EF-74D6-6DAC9E2CA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9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A6DA47F6-8446-5FD8-1D9F-26E1B88EAF29}"/>
                </a:ext>
              </a:extLst>
            </p:cNvPr>
            <p:cNvSpPr/>
            <p:nvPr/>
          </p:nvSpPr>
          <p:spPr>
            <a:xfrm>
              <a:off x="-3036415" y="336722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0498001-A3DE-407C-82F5-7697216E9D24}"/>
                </a:ext>
              </a:extLst>
            </p:cNvPr>
            <p:cNvSpPr/>
            <p:nvPr/>
          </p:nvSpPr>
          <p:spPr>
            <a:xfrm>
              <a:off x="1371600" y="8225650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A2340CD-04DE-6263-4E72-46B164587486}"/>
                </a:ext>
              </a:extLst>
            </p:cNvPr>
            <p:cNvSpPr/>
            <p:nvPr/>
          </p:nvSpPr>
          <p:spPr>
            <a:xfrm>
              <a:off x="-3258308" y="8363068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B8E77183-3F50-52F0-98F7-4B7E30E43CEE}"/>
                </a:ext>
              </a:extLst>
            </p:cNvPr>
            <p:cNvSpPr/>
            <p:nvPr/>
          </p:nvSpPr>
          <p:spPr>
            <a:xfrm>
              <a:off x="-5562600" y="4459526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81F36A6D-2FD5-BF3C-7132-83D6565CFBB4}"/>
                </a:ext>
              </a:extLst>
            </p:cNvPr>
            <p:cNvSpPr/>
            <p:nvPr/>
          </p:nvSpPr>
          <p:spPr>
            <a:xfrm>
              <a:off x="-3005771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0A1FB6C9-3A35-B39E-47A2-C22F1AC953FA}"/>
                </a:ext>
              </a:extLst>
            </p:cNvPr>
            <p:cNvSpPr/>
            <p:nvPr/>
          </p:nvSpPr>
          <p:spPr>
            <a:xfrm>
              <a:off x="1539361" y="8496300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C877062-672F-B59C-914B-CFE391CD4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99600" y="4222994"/>
              <a:ext cx="2606200" cy="1835080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71803772-D773-F148-DCF2-55471D164077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BODY &amp; SOUL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6F4E96-C8D5-5460-3075-9B55ED3E0E26}"/>
              </a:ext>
            </a:extLst>
          </p:cNvPr>
          <p:cNvSpPr txBox="1"/>
          <p:nvPr/>
        </p:nvSpPr>
        <p:spPr>
          <a:xfrm>
            <a:off x="6346424" y="3562502"/>
            <a:ext cx="1034783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Jesus at the core.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He is the beginning, middle and end of our story.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remember our Church’s experience covers thousand of years. 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What we say is consistent with what we do.</a:t>
            </a:r>
          </a:p>
        </p:txBody>
      </p:sp>
    </p:spTree>
    <p:extLst>
      <p:ext uri="{BB962C8B-B14F-4D97-AF65-F5344CB8AC3E}">
        <p14:creationId xmlns:p14="http://schemas.microsoft.com/office/powerpoint/2010/main" val="1655008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4BB28E-BE10-71B3-AD7F-0952B117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4">
            <a:extLst>
              <a:ext uri="{FF2B5EF4-FFF2-40B4-BE49-F238E27FC236}">
                <a16:creationId xmlns:a16="http://schemas.microsoft.com/office/drawing/2014/main" id="{93EB24F5-7927-E217-A816-27A38E43A768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OPEN HOUSE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3947E6D-7BBC-6930-9A9A-91D7E62F60BC}"/>
              </a:ext>
            </a:extLst>
          </p:cNvPr>
          <p:cNvGrpSpPr/>
          <p:nvPr/>
        </p:nvGrpSpPr>
        <p:grpSpPr>
          <a:xfrm rot="3390110">
            <a:off x="-5704865" y="-232325"/>
            <a:ext cx="11097992" cy="10609419"/>
            <a:chOff x="-5828507" y="-298764"/>
            <a:chExt cx="11097992" cy="10609419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562C27A2-B2C7-73E4-AA5E-155A983E7C3C}"/>
                </a:ext>
              </a:extLst>
            </p:cNvPr>
            <p:cNvSpPr/>
            <p:nvPr/>
          </p:nvSpPr>
          <p:spPr>
            <a:xfrm>
              <a:off x="-5378409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C3CAEDF-2069-0BE1-0707-E8FD3DC2D54E}"/>
                </a:ext>
              </a:extLst>
            </p:cNvPr>
            <p:cNvSpPr/>
            <p:nvPr/>
          </p:nvSpPr>
          <p:spPr>
            <a:xfrm>
              <a:off x="3541485" y="42576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4DE1CD9-46F1-D1CC-92EF-E3CAC5566B94}"/>
                </a:ext>
              </a:extLst>
            </p:cNvPr>
            <p:cNvSpPr/>
            <p:nvPr/>
          </p:nvSpPr>
          <p:spPr>
            <a:xfrm>
              <a:off x="585514" y="-298764"/>
              <a:ext cx="3117600" cy="311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C6EE27C-2A62-0ABA-ED66-7F2A7588F88A}"/>
                </a:ext>
              </a:extLst>
            </p:cNvPr>
            <p:cNvSpPr/>
            <p:nvPr/>
          </p:nvSpPr>
          <p:spPr>
            <a:xfrm>
              <a:off x="-5828507" y="429021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0DF8599-8B12-41E7-DC49-7B5A669BDB09}"/>
                </a:ext>
              </a:extLst>
            </p:cNvPr>
            <p:cNvSpPr/>
            <p:nvPr/>
          </p:nvSpPr>
          <p:spPr>
            <a:xfrm>
              <a:off x="-3258308" y="195931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4DD65B6-807A-8902-E3EE-460A227BF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209890">
              <a:off x="1090151" y="45290"/>
              <a:ext cx="2153974" cy="2360524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ABE85160-7CF3-EB39-C366-E0EDDC61D6B4}"/>
                </a:ext>
              </a:extLst>
            </p:cNvPr>
            <p:cNvSpPr/>
            <p:nvPr/>
          </p:nvSpPr>
          <p:spPr>
            <a:xfrm>
              <a:off x="-3036416" y="336722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8ACD7E5-B0B7-B80B-6AB3-560807AFB4F0}"/>
                </a:ext>
              </a:extLst>
            </p:cNvPr>
            <p:cNvSpPr/>
            <p:nvPr/>
          </p:nvSpPr>
          <p:spPr>
            <a:xfrm>
              <a:off x="1371599" y="8225649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D074C5F-9044-E0F8-B86F-E38FE43DD546}"/>
                </a:ext>
              </a:extLst>
            </p:cNvPr>
            <p:cNvSpPr/>
            <p:nvPr/>
          </p:nvSpPr>
          <p:spPr>
            <a:xfrm>
              <a:off x="-3258310" y="8363068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C68D8131-04B6-C2B3-7FF9-07FD11DE6E34}"/>
                </a:ext>
              </a:extLst>
            </p:cNvPr>
            <p:cNvSpPr/>
            <p:nvPr/>
          </p:nvSpPr>
          <p:spPr>
            <a:xfrm>
              <a:off x="-5562601" y="4459527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3C5BEB8D-4DB9-38E5-0A83-9345E1848C7C}"/>
                </a:ext>
              </a:extLst>
            </p:cNvPr>
            <p:cNvSpPr/>
            <p:nvPr/>
          </p:nvSpPr>
          <p:spPr>
            <a:xfrm>
              <a:off x="-3005772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AE22EF8-5AA1-33B4-069D-ACD614175441}"/>
                </a:ext>
              </a:extLst>
            </p:cNvPr>
            <p:cNvSpPr/>
            <p:nvPr/>
          </p:nvSpPr>
          <p:spPr>
            <a:xfrm>
              <a:off x="1539361" y="8496300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761497F-11A8-4986-1048-2397BCC70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BE939BC2-A8AE-6160-391A-920763AC0141}"/>
              </a:ext>
            </a:extLst>
          </p:cNvPr>
          <p:cNvSpPr txBox="1"/>
          <p:nvPr/>
        </p:nvSpPr>
        <p:spPr>
          <a:xfrm>
            <a:off x="6553200" y="2788791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BODY &amp; SOUL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E1890EC-6B7B-9FAB-BDFD-E3B53035C3DA}"/>
              </a:ext>
            </a:extLst>
          </p:cNvPr>
          <p:cNvSpPr txBox="1"/>
          <p:nvPr/>
        </p:nvSpPr>
        <p:spPr>
          <a:xfrm>
            <a:off x="6553200" y="-139554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INTEGRITY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6CED23-86B3-0F4D-6530-34571DCE0AF7}"/>
              </a:ext>
            </a:extLst>
          </p:cNvPr>
          <p:cNvSpPr txBox="1"/>
          <p:nvPr/>
        </p:nvSpPr>
        <p:spPr>
          <a:xfrm>
            <a:off x="6400800" y="3510142"/>
            <a:ext cx="103478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strive for lasting face-to-face encounter with God.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involve the whole person and the whole people of God.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The quality of our worship and devotion is vital.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The whole of life is our concern.</a:t>
            </a:r>
          </a:p>
        </p:txBody>
      </p:sp>
    </p:spTree>
    <p:extLst>
      <p:ext uri="{BB962C8B-B14F-4D97-AF65-F5344CB8AC3E}">
        <p14:creationId xmlns:p14="http://schemas.microsoft.com/office/powerpoint/2010/main" val="1709983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833FF9-02E1-64B3-0939-E20454246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D35D3A-2B8D-75E9-8C6F-0709D3CE282D}"/>
              </a:ext>
            </a:extLst>
          </p:cNvPr>
          <p:cNvGrpSpPr/>
          <p:nvPr/>
        </p:nvGrpSpPr>
        <p:grpSpPr>
          <a:xfrm rot="6892120">
            <a:off x="-5654999" y="-113044"/>
            <a:ext cx="11097992" cy="10695363"/>
            <a:chOff x="-5828506" y="-384708"/>
            <a:chExt cx="11097992" cy="10695363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E457F581-1890-C817-17E5-F479FD6CA752}"/>
                </a:ext>
              </a:extLst>
            </p:cNvPr>
            <p:cNvSpPr/>
            <p:nvPr/>
          </p:nvSpPr>
          <p:spPr>
            <a:xfrm>
              <a:off x="-5378408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B7E4376-0105-E34B-FAD8-29758ACE7D90}"/>
                </a:ext>
              </a:extLst>
            </p:cNvPr>
            <p:cNvSpPr/>
            <p:nvPr/>
          </p:nvSpPr>
          <p:spPr>
            <a:xfrm>
              <a:off x="3541486" y="42576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083D8B1-A03C-D2B0-4A82-020DAFE05E6C}"/>
                </a:ext>
              </a:extLst>
            </p:cNvPr>
            <p:cNvSpPr/>
            <p:nvPr/>
          </p:nvSpPr>
          <p:spPr>
            <a:xfrm>
              <a:off x="1371600" y="48732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D36DC3B-C331-233C-EF72-31DAE15C0DAF}"/>
                </a:ext>
              </a:extLst>
            </p:cNvPr>
            <p:cNvSpPr/>
            <p:nvPr/>
          </p:nvSpPr>
          <p:spPr>
            <a:xfrm>
              <a:off x="-5828506" y="429021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C61A58-C800-6A6F-9FC5-3C1BBABFB9DD}"/>
                </a:ext>
              </a:extLst>
            </p:cNvPr>
            <p:cNvSpPr/>
            <p:nvPr/>
          </p:nvSpPr>
          <p:spPr>
            <a:xfrm>
              <a:off x="-3862600" y="-384708"/>
              <a:ext cx="3117600" cy="311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B0A500C-DF8E-9A06-897D-7098AB10C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9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5897E7BB-624E-7697-AB20-BCBF79904530}"/>
                </a:ext>
              </a:extLst>
            </p:cNvPr>
            <p:cNvSpPr/>
            <p:nvPr/>
          </p:nvSpPr>
          <p:spPr>
            <a:xfrm rot="14707880">
              <a:off x="-3526227" y="125789"/>
              <a:ext cx="2231058" cy="2231062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880F24A-9283-4E84-A99D-58CE58CD64FD}"/>
                </a:ext>
              </a:extLst>
            </p:cNvPr>
            <p:cNvSpPr/>
            <p:nvPr/>
          </p:nvSpPr>
          <p:spPr>
            <a:xfrm>
              <a:off x="1371600" y="8225650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E68D47C-CCBE-4505-105E-BB0717263771}"/>
                </a:ext>
              </a:extLst>
            </p:cNvPr>
            <p:cNvSpPr/>
            <p:nvPr/>
          </p:nvSpPr>
          <p:spPr>
            <a:xfrm>
              <a:off x="-3258308" y="8363068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F29B14DD-8AC6-1D09-AA77-EF509239EC22}"/>
                </a:ext>
              </a:extLst>
            </p:cNvPr>
            <p:cNvSpPr/>
            <p:nvPr/>
          </p:nvSpPr>
          <p:spPr>
            <a:xfrm>
              <a:off x="-5562600" y="4459526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D85B7414-1BF1-3C21-5E37-03A8B5454D0C}"/>
                </a:ext>
              </a:extLst>
            </p:cNvPr>
            <p:cNvSpPr/>
            <p:nvPr/>
          </p:nvSpPr>
          <p:spPr>
            <a:xfrm>
              <a:off x="-3005771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3C00CB3F-2756-0E80-7FD3-E5679044BDDB}"/>
                </a:ext>
              </a:extLst>
            </p:cNvPr>
            <p:cNvSpPr/>
            <p:nvPr/>
          </p:nvSpPr>
          <p:spPr>
            <a:xfrm>
              <a:off x="1539361" y="8496300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F9F3995-EE09-466C-9545-7691A8744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8E595DDF-40C2-5CE7-A215-7AAB326D3ABA}"/>
              </a:ext>
            </a:extLst>
          </p:cNvPr>
          <p:cNvSpPr txBox="1"/>
          <p:nvPr/>
        </p:nvSpPr>
        <p:spPr>
          <a:xfrm>
            <a:off x="6553200" y="3029287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OPEN HOUSE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B1E9B6B-A6F9-C207-5F45-93049A08864D}"/>
              </a:ext>
            </a:extLst>
          </p:cNvPr>
          <p:cNvSpPr txBox="1"/>
          <p:nvPr/>
        </p:nvSpPr>
        <p:spPr>
          <a:xfrm>
            <a:off x="6553200" y="-139554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BODY &amp; SOUL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685F6A4F-4372-F58E-A82A-EEB9C7617AAA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GROWTH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71ACCD-4122-EC73-0E4D-209294CF0F71}"/>
              </a:ext>
            </a:extLst>
          </p:cNvPr>
          <p:cNvSpPr txBox="1"/>
          <p:nvPr/>
        </p:nvSpPr>
        <p:spPr>
          <a:xfrm>
            <a:off x="6372225" y="3750638"/>
            <a:ext cx="103478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welcome all with open doors and open arms.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go out to find the uninvited. 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make our home among the needy.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listen and we speak.</a:t>
            </a:r>
          </a:p>
        </p:txBody>
      </p:sp>
    </p:spTree>
    <p:extLst>
      <p:ext uri="{BB962C8B-B14F-4D97-AF65-F5344CB8AC3E}">
        <p14:creationId xmlns:p14="http://schemas.microsoft.com/office/powerpoint/2010/main" val="3064052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7228A-693C-8BB6-468E-FE9B3B7B9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AB98491-B987-616D-3B0B-3E251E582465}"/>
              </a:ext>
            </a:extLst>
          </p:cNvPr>
          <p:cNvGrpSpPr/>
          <p:nvPr/>
        </p:nvGrpSpPr>
        <p:grpSpPr>
          <a:xfrm rot="10800000">
            <a:off x="-5828506" y="-2227"/>
            <a:ext cx="11759256" cy="10312882"/>
            <a:chOff x="-6489770" y="-2227"/>
            <a:chExt cx="11759256" cy="10312882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FA04DFB2-D58F-60F3-125C-706F2F337314}"/>
                </a:ext>
              </a:extLst>
            </p:cNvPr>
            <p:cNvSpPr/>
            <p:nvPr/>
          </p:nvSpPr>
          <p:spPr>
            <a:xfrm>
              <a:off x="-5378408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E91FF12-CDD8-E40D-52F7-83A66CA33FB7}"/>
                </a:ext>
              </a:extLst>
            </p:cNvPr>
            <p:cNvSpPr/>
            <p:nvPr/>
          </p:nvSpPr>
          <p:spPr>
            <a:xfrm>
              <a:off x="3541486" y="42576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BD336DD-8E3D-3EB2-808B-5AD0145D51FE}"/>
                </a:ext>
              </a:extLst>
            </p:cNvPr>
            <p:cNvSpPr/>
            <p:nvPr/>
          </p:nvSpPr>
          <p:spPr>
            <a:xfrm>
              <a:off x="1371600" y="48732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A71B5A-DD05-FFBB-3F69-DC141F230B30}"/>
                </a:ext>
              </a:extLst>
            </p:cNvPr>
            <p:cNvSpPr/>
            <p:nvPr/>
          </p:nvSpPr>
          <p:spPr>
            <a:xfrm>
              <a:off x="-6489770" y="4118102"/>
              <a:ext cx="3117600" cy="311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15EC239-617B-B7BD-2035-2CCC15B2B38C}"/>
                </a:ext>
              </a:extLst>
            </p:cNvPr>
            <p:cNvSpPr/>
            <p:nvPr/>
          </p:nvSpPr>
          <p:spPr>
            <a:xfrm>
              <a:off x="-3258308" y="1959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CCBA657-607B-D1D6-F4C7-8163B29F0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9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4BCF1EFD-C740-942E-E98A-191631ED3557}"/>
                </a:ext>
              </a:extLst>
            </p:cNvPr>
            <p:cNvSpPr/>
            <p:nvPr/>
          </p:nvSpPr>
          <p:spPr>
            <a:xfrm>
              <a:off x="-3036415" y="336722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03CDCCB-4821-84A6-1555-EAB5C7FDF451}"/>
                </a:ext>
              </a:extLst>
            </p:cNvPr>
            <p:cNvSpPr/>
            <p:nvPr/>
          </p:nvSpPr>
          <p:spPr>
            <a:xfrm>
              <a:off x="1371600" y="8225650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D51B4C-6FE5-DB4F-19CD-B5881C85C4B3}"/>
                </a:ext>
              </a:extLst>
            </p:cNvPr>
            <p:cNvSpPr/>
            <p:nvPr/>
          </p:nvSpPr>
          <p:spPr>
            <a:xfrm>
              <a:off x="-3258308" y="8363068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B8597B60-6A38-92A9-A516-766287DC02D7}"/>
                </a:ext>
              </a:extLst>
            </p:cNvPr>
            <p:cNvSpPr/>
            <p:nvPr/>
          </p:nvSpPr>
          <p:spPr>
            <a:xfrm rot="10800000">
              <a:off x="-6274020" y="4430700"/>
              <a:ext cx="2422356" cy="2529876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1BB8F226-730F-8726-6577-351171B64EE4}"/>
                </a:ext>
              </a:extLst>
            </p:cNvPr>
            <p:cNvSpPr/>
            <p:nvPr/>
          </p:nvSpPr>
          <p:spPr>
            <a:xfrm>
              <a:off x="-3005771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DD7A6A19-99F9-F951-B613-245486C64CEA}"/>
                </a:ext>
              </a:extLst>
            </p:cNvPr>
            <p:cNvSpPr/>
            <p:nvPr/>
          </p:nvSpPr>
          <p:spPr>
            <a:xfrm>
              <a:off x="1539361" y="8496300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74D3143-5B16-4609-B943-A14629B54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0568FB83-FC01-9BCE-F8F0-D37C17C7A6E2}"/>
              </a:ext>
            </a:extLst>
          </p:cNvPr>
          <p:cNvSpPr txBox="1"/>
          <p:nvPr/>
        </p:nvSpPr>
        <p:spPr>
          <a:xfrm>
            <a:off x="6553200" y="2987176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GROWTH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35B2044-7B02-CA69-DAD2-85193C1EAF69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LOCAL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2599AB60-A0E7-F651-2C0C-9C923FB36EBA}"/>
              </a:ext>
            </a:extLst>
          </p:cNvPr>
          <p:cNvSpPr txBox="1"/>
          <p:nvPr/>
        </p:nvSpPr>
        <p:spPr>
          <a:xfrm>
            <a:off x="6553200" y="-139554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OPEN HOUSE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7AEDA7-1BB8-809F-3CAD-C0DD6AE9401C}"/>
              </a:ext>
            </a:extLst>
          </p:cNvPr>
          <p:cNvSpPr txBox="1"/>
          <p:nvPr/>
        </p:nvSpPr>
        <p:spPr>
          <a:xfrm>
            <a:off x="6346424" y="3562502"/>
            <a:ext cx="103478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are trainees learning skills.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are followers on the road.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Seeds have to be nurtured before they will bear fruit.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God adds to our number. </a:t>
            </a:r>
          </a:p>
        </p:txBody>
      </p:sp>
    </p:spTree>
    <p:extLst>
      <p:ext uri="{BB962C8B-B14F-4D97-AF65-F5344CB8AC3E}">
        <p14:creationId xmlns:p14="http://schemas.microsoft.com/office/powerpoint/2010/main" val="439408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B654E-9F2E-DA7E-F9C4-97946AD89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071F6E2-EEF8-2B02-B7EC-73F207EADBFC}"/>
              </a:ext>
            </a:extLst>
          </p:cNvPr>
          <p:cNvGrpSpPr/>
          <p:nvPr/>
        </p:nvGrpSpPr>
        <p:grpSpPr>
          <a:xfrm rot="14504181">
            <a:off x="-5613110" y="-362581"/>
            <a:ext cx="11097992" cy="10801986"/>
            <a:chOff x="-5828506" y="-2227"/>
            <a:chExt cx="11097992" cy="10801986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9E1B744F-FF96-7864-97E1-A0AD1A5B5DA0}"/>
                </a:ext>
              </a:extLst>
            </p:cNvPr>
            <p:cNvSpPr/>
            <p:nvPr/>
          </p:nvSpPr>
          <p:spPr>
            <a:xfrm>
              <a:off x="-5378408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A883C0D-09FD-68F9-170F-89F718D6ACBF}"/>
                </a:ext>
              </a:extLst>
            </p:cNvPr>
            <p:cNvSpPr/>
            <p:nvPr/>
          </p:nvSpPr>
          <p:spPr>
            <a:xfrm>
              <a:off x="3541486" y="42576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BB8C949-B803-280F-5F11-9E7D3002A3EA}"/>
                </a:ext>
              </a:extLst>
            </p:cNvPr>
            <p:cNvSpPr/>
            <p:nvPr/>
          </p:nvSpPr>
          <p:spPr>
            <a:xfrm>
              <a:off x="1371600" y="48732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43B305F-0BAD-1B6C-C0FF-A0E3751405EA}"/>
                </a:ext>
              </a:extLst>
            </p:cNvPr>
            <p:cNvSpPr/>
            <p:nvPr/>
          </p:nvSpPr>
          <p:spPr>
            <a:xfrm>
              <a:off x="-5828506" y="429021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DD8D61F-53E9-C688-7402-18BE0D2476A4}"/>
                </a:ext>
              </a:extLst>
            </p:cNvPr>
            <p:cNvSpPr/>
            <p:nvPr/>
          </p:nvSpPr>
          <p:spPr>
            <a:xfrm>
              <a:off x="-3258308" y="1959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B6C1466-32E0-8E59-E692-2A92CF3D9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9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250C0B37-5D04-4045-9805-89C20AE0BB0F}"/>
                </a:ext>
              </a:extLst>
            </p:cNvPr>
            <p:cNvSpPr/>
            <p:nvPr/>
          </p:nvSpPr>
          <p:spPr>
            <a:xfrm>
              <a:off x="-3036415" y="336722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6B566B1-02A5-D87F-4F76-CD8F6BA7C27C}"/>
                </a:ext>
              </a:extLst>
            </p:cNvPr>
            <p:cNvSpPr/>
            <p:nvPr/>
          </p:nvSpPr>
          <p:spPr>
            <a:xfrm>
              <a:off x="1371600" y="8225650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B7C0497-9F8A-D090-1E60-19ACA8970138}"/>
                </a:ext>
              </a:extLst>
            </p:cNvPr>
            <p:cNvSpPr/>
            <p:nvPr/>
          </p:nvSpPr>
          <p:spPr>
            <a:xfrm rot="20870933">
              <a:off x="-4062497" y="7682159"/>
              <a:ext cx="3117600" cy="311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DA436B24-EC20-3B07-2A68-9FF0FCA75451}"/>
                </a:ext>
              </a:extLst>
            </p:cNvPr>
            <p:cNvSpPr/>
            <p:nvPr/>
          </p:nvSpPr>
          <p:spPr>
            <a:xfrm>
              <a:off x="-5562600" y="4459526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447D57CA-40DA-FA23-DF57-98EFDCC26BC3}"/>
                </a:ext>
              </a:extLst>
            </p:cNvPr>
            <p:cNvSpPr/>
            <p:nvPr/>
          </p:nvSpPr>
          <p:spPr>
            <a:xfrm rot="7095819">
              <a:off x="-3424998" y="8091524"/>
              <a:ext cx="1913330" cy="2336896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92626826-C111-704D-7D56-05E464B99AE0}"/>
                </a:ext>
              </a:extLst>
            </p:cNvPr>
            <p:cNvSpPr/>
            <p:nvPr/>
          </p:nvSpPr>
          <p:spPr>
            <a:xfrm>
              <a:off x="1539361" y="8496300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D6F0FC7-CF42-3A69-5DA7-E7DEF8646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E5930587-904F-269B-4752-D73DC35A754F}"/>
              </a:ext>
            </a:extLst>
          </p:cNvPr>
          <p:cNvSpPr txBox="1"/>
          <p:nvPr/>
        </p:nvSpPr>
        <p:spPr>
          <a:xfrm>
            <a:off x="6548250" y="284826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LOCAL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F071437-C34A-C6D4-5A94-A0C9408A0186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LOVE &amp; CARE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01948CB8-0313-87E3-EA8C-931FFD27E5D7}"/>
              </a:ext>
            </a:extLst>
          </p:cNvPr>
          <p:cNvSpPr txBox="1"/>
          <p:nvPr/>
        </p:nvSpPr>
        <p:spPr>
          <a:xfrm>
            <a:off x="6553200" y="-139554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GROWTH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C2DE7D-FC17-2DF1-B882-D928BAEF694E}"/>
              </a:ext>
            </a:extLst>
          </p:cNvPr>
          <p:cNvSpPr txBox="1"/>
          <p:nvPr/>
        </p:nvSpPr>
        <p:spPr>
          <a:xfrm>
            <a:off x="6346424" y="3562502"/>
            <a:ext cx="103478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The global good news needs to be spoken in a local accent or language.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choose to be real rather than virtual.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value every locality. </a:t>
            </a:r>
          </a:p>
        </p:txBody>
      </p:sp>
    </p:spTree>
    <p:extLst>
      <p:ext uri="{BB962C8B-B14F-4D97-AF65-F5344CB8AC3E}">
        <p14:creationId xmlns:p14="http://schemas.microsoft.com/office/powerpoint/2010/main" val="703261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418C28-A73F-ADBA-7BD9-99ADBB43C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FCB8C56-62AD-DEBF-498C-CFD3AA4436D6}"/>
              </a:ext>
            </a:extLst>
          </p:cNvPr>
          <p:cNvGrpSpPr/>
          <p:nvPr/>
        </p:nvGrpSpPr>
        <p:grpSpPr>
          <a:xfrm rot="17842294">
            <a:off x="-5683135" y="-90663"/>
            <a:ext cx="11097992" cy="10640278"/>
            <a:chOff x="-5828506" y="-2227"/>
            <a:chExt cx="11097992" cy="10640278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9EC383F6-97F1-96FA-75E2-447FFD1CF336}"/>
                </a:ext>
              </a:extLst>
            </p:cNvPr>
            <p:cNvSpPr/>
            <p:nvPr/>
          </p:nvSpPr>
          <p:spPr>
            <a:xfrm>
              <a:off x="-5378408" y="-2227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12FF3C4-E1FD-88DB-DB06-16499EDF4D0C}"/>
                </a:ext>
              </a:extLst>
            </p:cNvPr>
            <p:cNvSpPr/>
            <p:nvPr/>
          </p:nvSpPr>
          <p:spPr>
            <a:xfrm>
              <a:off x="3541486" y="42576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115ADAE-3482-D963-D4D0-6D7EFF85E969}"/>
                </a:ext>
              </a:extLst>
            </p:cNvPr>
            <p:cNvSpPr/>
            <p:nvPr/>
          </p:nvSpPr>
          <p:spPr>
            <a:xfrm>
              <a:off x="1371600" y="48732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372C2E9-5D01-1ABD-5391-753828DE05C8}"/>
                </a:ext>
              </a:extLst>
            </p:cNvPr>
            <p:cNvSpPr/>
            <p:nvPr/>
          </p:nvSpPr>
          <p:spPr>
            <a:xfrm>
              <a:off x="-5828506" y="429021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04F0926-1312-7E40-3B94-5188923F897E}"/>
                </a:ext>
              </a:extLst>
            </p:cNvPr>
            <p:cNvSpPr/>
            <p:nvPr/>
          </p:nvSpPr>
          <p:spPr>
            <a:xfrm>
              <a:off x="-3258308" y="195932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53208B2-4B96-5DAF-368B-818E8F2EE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9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3AA68D2A-EF34-0036-6995-53C8C9EC7C73}"/>
                </a:ext>
              </a:extLst>
            </p:cNvPr>
            <p:cNvSpPr/>
            <p:nvPr/>
          </p:nvSpPr>
          <p:spPr>
            <a:xfrm>
              <a:off x="-3036415" y="336722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E964D0F-59DB-9538-82CD-84EE5A8786B1}"/>
                </a:ext>
              </a:extLst>
            </p:cNvPr>
            <p:cNvSpPr/>
            <p:nvPr/>
          </p:nvSpPr>
          <p:spPr>
            <a:xfrm>
              <a:off x="608234" y="7520451"/>
              <a:ext cx="3117600" cy="3117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363BE59-7C8E-A3AC-9F8E-4E7846C2FE11}"/>
                </a:ext>
              </a:extLst>
            </p:cNvPr>
            <p:cNvSpPr/>
            <p:nvPr/>
          </p:nvSpPr>
          <p:spPr>
            <a:xfrm>
              <a:off x="-3258308" y="8363068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D175952A-2533-BEC5-1D6D-AFD8DCD0E68A}"/>
                </a:ext>
              </a:extLst>
            </p:cNvPr>
            <p:cNvSpPr/>
            <p:nvPr/>
          </p:nvSpPr>
          <p:spPr>
            <a:xfrm>
              <a:off x="-5562600" y="4459526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3D6B3C9C-42F4-14D7-2343-ED9F835C8C7D}"/>
                </a:ext>
              </a:extLst>
            </p:cNvPr>
            <p:cNvSpPr/>
            <p:nvPr/>
          </p:nvSpPr>
          <p:spPr>
            <a:xfrm>
              <a:off x="-3005771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DF3BD973-CDDC-B6AA-ECF8-D385B8E89792}"/>
                </a:ext>
              </a:extLst>
            </p:cNvPr>
            <p:cNvSpPr/>
            <p:nvPr/>
          </p:nvSpPr>
          <p:spPr>
            <a:xfrm rot="3757706">
              <a:off x="1070615" y="8060952"/>
              <a:ext cx="2192836" cy="2036596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D0879DF-FDA3-12A9-D56D-6593ECC25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  <p:sp>
        <p:nvSpPr>
          <p:cNvPr id="3" name="TextBox 4">
            <a:extLst>
              <a:ext uri="{FF2B5EF4-FFF2-40B4-BE49-F238E27FC236}">
                <a16:creationId xmlns:a16="http://schemas.microsoft.com/office/drawing/2014/main" id="{0E76794C-626A-2BD7-FE5C-55B2D39E6E7A}"/>
              </a:ext>
            </a:extLst>
          </p:cNvPr>
          <p:cNvSpPr txBox="1"/>
          <p:nvPr/>
        </p:nvSpPr>
        <p:spPr>
          <a:xfrm>
            <a:off x="6553200" y="30465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LOVE &amp; CARE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2821D8DB-EE1C-3B0E-5CA0-F0D08DBD87C5}"/>
              </a:ext>
            </a:extLst>
          </p:cNvPr>
          <p:cNvSpPr txBox="1"/>
          <p:nvPr/>
        </p:nvSpPr>
        <p:spPr>
          <a:xfrm>
            <a:off x="6553200" y="-1395549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LOCAL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A2780D-FBE7-9BF1-5DA3-DA1D00346AA5}"/>
              </a:ext>
            </a:extLst>
          </p:cNvPr>
          <p:cNvSpPr txBox="1"/>
          <p:nvPr/>
        </p:nvSpPr>
        <p:spPr>
          <a:xfrm>
            <a:off x="6403294" y="3840116"/>
            <a:ext cx="107417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Our community will only be satisfied with Christ-like relationships.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We put our hands to work. </a:t>
            </a:r>
          </a:p>
        </p:txBody>
      </p:sp>
    </p:spTree>
    <p:extLst>
      <p:ext uri="{BB962C8B-B14F-4D97-AF65-F5344CB8AC3E}">
        <p14:creationId xmlns:p14="http://schemas.microsoft.com/office/powerpoint/2010/main" val="975893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959E57-8A1C-A6CB-1DC7-F43453820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CE35D67E-8283-AE75-98AE-2C536D19A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AF6C47DE-248D-4EAC-A34E-0B21F957B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7FA4D75B-63D9-3653-8344-D54458403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14620E73-63EE-496A-5C77-E6CB26028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EEDC47D3-A42D-1FBA-2EA6-23B066D59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89868B34-594C-A575-D32B-1FFADC9B7373}"/>
              </a:ext>
            </a:extLst>
          </p:cNvPr>
          <p:cNvSpPr txBox="1"/>
          <p:nvPr/>
        </p:nvSpPr>
        <p:spPr>
          <a:xfrm>
            <a:off x="4281237" y="2263202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COLLATING THE SCORES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F040E3DA-A0EB-EA14-BCEB-53C623331D3B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8B7E523-22FC-B3BE-BA3C-121765D11219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0F0DEC0A-A37D-7389-48E6-716863EC46CD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0AFF20DD-2E5B-F81C-255A-A5B9C8FF968E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331F7A2-64F6-C3F9-7E83-32EFAE03D8D0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AD9641-5047-5FDE-E05E-D4F71FB84D9B}"/>
              </a:ext>
            </a:extLst>
          </p:cNvPr>
          <p:cNvGrpSpPr/>
          <p:nvPr/>
        </p:nvGrpSpPr>
        <p:grpSpPr>
          <a:xfrm>
            <a:off x="1119233" y="5628891"/>
            <a:ext cx="1441284" cy="4366009"/>
            <a:chOff x="1119233" y="5562276"/>
            <a:chExt cx="1441284" cy="4366009"/>
          </a:xfrm>
        </p:grpSpPr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A1B5B765-6E17-7D3C-E6B5-AE10D2B6B335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6F0C6EAA-44B8-85AB-BFCF-105C5CE6F7A0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7D2C02D-8752-8D02-1E84-19CAC76365CF}"/>
              </a:ext>
            </a:extLst>
          </p:cNvPr>
          <p:cNvGrpSpPr/>
          <p:nvPr/>
        </p:nvGrpSpPr>
        <p:grpSpPr>
          <a:xfrm>
            <a:off x="1271633" y="10642342"/>
            <a:ext cx="1441284" cy="4366009"/>
            <a:chOff x="1119233" y="5562276"/>
            <a:chExt cx="1441284" cy="4366009"/>
          </a:xfrm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B24F227A-3350-72DC-2466-9F77BD3D8201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42E29627-C777-D1D6-57B2-DDF969917C5A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4</a:t>
              </a:r>
            </a:p>
          </p:txBody>
        </p:sp>
      </p:grpSp>
      <p:pic>
        <p:nvPicPr>
          <p:cNvPr id="1026" name="Picture 2" descr="Tea break - Free icons">
            <a:extLst>
              <a:ext uri="{FF2B5EF4-FFF2-40B4-BE49-F238E27FC236}">
                <a16:creationId xmlns:a16="http://schemas.microsoft.com/office/drawing/2014/main" id="{D00C9AF9-7D9B-7D62-0D10-4E2E79BCF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72" y="2591993"/>
            <a:ext cx="6553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4">
            <a:extLst>
              <a:ext uri="{FF2B5EF4-FFF2-40B4-BE49-F238E27FC236}">
                <a16:creationId xmlns:a16="http://schemas.microsoft.com/office/drawing/2014/main" id="{9349A904-5647-2E3E-95FA-87FBD59C0AC3}"/>
              </a:ext>
            </a:extLst>
          </p:cNvPr>
          <p:cNvSpPr txBox="1"/>
          <p:nvPr/>
        </p:nvSpPr>
        <p:spPr>
          <a:xfrm>
            <a:off x="17983200" y="1343701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REFLECTING ON THE SCORES</a:t>
            </a:r>
          </a:p>
        </p:txBody>
      </p:sp>
    </p:spTree>
    <p:extLst>
      <p:ext uri="{BB962C8B-B14F-4D97-AF65-F5344CB8AC3E}">
        <p14:creationId xmlns:p14="http://schemas.microsoft.com/office/powerpoint/2010/main" val="3339697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1BD172-7449-3B9B-0751-A54D941B7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77EE9388-FEB5-2CD8-CF0A-5E9D3A3F3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F12C65E-82A6-64E0-FD0D-6BBB53290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B80C2ADF-F4D6-FFF1-DC15-9B4045E3F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8C0E631E-9A0E-AB16-571E-DE245E518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E38C1C19-DB21-A958-9198-D731BDE6E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CAA4E693-6A4A-46FB-C701-15AC8B689C5D}"/>
              </a:ext>
            </a:extLst>
          </p:cNvPr>
          <p:cNvSpPr txBox="1"/>
          <p:nvPr/>
        </p:nvSpPr>
        <p:spPr>
          <a:xfrm>
            <a:off x="-9853568" y="2263202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COLLATING THE SCORES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B7C1BEA8-5317-1A85-EA25-4570D4938842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6385FC2-3AC3-7D46-5A1A-BE203B93E709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3506D01F-662C-56BC-3B2D-14FA22DBE475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8834B0B7-9482-4E94-5F0E-EE78C46E1E43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59B42A88-C77A-4051-65EE-875E9EC840EB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181BE6-F69A-EF06-1B79-7A1A47F1C6D5}"/>
              </a:ext>
            </a:extLst>
          </p:cNvPr>
          <p:cNvGrpSpPr/>
          <p:nvPr/>
        </p:nvGrpSpPr>
        <p:grpSpPr>
          <a:xfrm>
            <a:off x="1119233" y="-4799541"/>
            <a:ext cx="1441284" cy="4366009"/>
            <a:chOff x="1119233" y="5562276"/>
            <a:chExt cx="1441284" cy="4366009"/>
          </a:xfrm>
        </p:grpSpPr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CDFDC411-3B85-274C-ACC6-2AA0008EAAD8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D8F0C1D8-BB73-3B6C-B96E-54374C4B4B71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9EE7F9-BA5E-EB60-EA59-74AECA3D3FA3}"/>
              </a:ext>
            </a:extLst>
          </p:cNvPr>
          <p:cNvGrpSpPr/>
          <p:nvPr/>
        </p:nvGrpSpPr>
        <p:grpSpPr>
          <a:xfrm>
            <a:off x="1271633" y="5616191"/>
            <a:ext cx="1441284" cy="4366009"/>
            <a:chOff x="1119233" y="5562276"/>
            <a:chExt cx="1441284" cy="4366009"/>
          </a:xfrm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F5AB2769-93B8-0D18-92D0-B48F46A8390D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E0A26C48-8A83-D875-2A26-FCE5B20708FA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4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BC4601FA-BFCC-0172-4A15-D884571E2ADA}"/>
              </a:ext>
            </a:extLst>
          </p:cNvPr>
          <p:cNvSpPr txBox="1"/>
          <p:nvPr/>
        </p:nvSpPr>
        <p:spPr>
          <a:xfrm>
            <a:off x="17627908" y="1908255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WHAT NEEDS WORKING ON?</a:t>
            </a:r>
          </a:p>
        </p:txBody>
      </p:sp>
      <p:graphicFrame>
        <p:nvGraphicFramePr>
          <p:cNvPr id="22" name="Table 2">
            <a:extLst>
              <a:ext uri="{FF2B5EF4-FFF2-40B4-BE49-F238E27FC236}">
                <a16:creationId xmlns:a16="http://schemas.microsoft.com/office/drawing/2014/main" id="{6BDE481E-760C-06CB-4AF5-3A0D358AB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847830"/>
              </p:ext>
            </p:extLst>
          </p:nvPr>
        </p:nvGraphicFramePr>
        <p:xfrm>
          <a:off x="3587988" y="2134183"/>
          <a:ext cx="14429528" cy="7591748"/>
        </p:xfrm>
        <a:graphic>
          <a:graphicData uri="http://schemas.openxmlformats.org/drawingml/2006/table">
            <a:tbl>
              <a:tblPr/>
              <a:tblGrid>
                <a:gridCol w="373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2741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Characteristic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Very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Weak (0)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Weak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ts val="2000"/>
                        </a:lnSpc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(1) </a:t>
                      </a: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Strong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ts val="2000"/>
                        </a:lnSpc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(2)</a:t>
                      </a: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Very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Strong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(3)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TOTAL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97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Integrity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917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Body &amp; Soul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8802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Open House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324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Growth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3257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Local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6713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Love &amp; Care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AF1C6765-913C-2224-BA9E-3DE5FA50A219}"/>
              </a:ext>
            </a:extLst>
          </p:cNvPr>
          <p:cNvGrpSpPr/>
          <p:nvPr/>
        </p:nvGrpSpPr>
        <p:grpSpPr>
          <a:xfrm>
            <a:off x="1424033" y="10847195"/>
            <a:ext cx="1441284" cy="4366009"/>
            <a:chOff x="1119233" y="5562276"/>
            <a:chExt cx="1441284" cy="4366009"/>
          </a:xfrm>
        </p:grpSpPr>
        <p:sp>
          <p:nvSpPr>
            <p:cNvPr id="24" name="Freeform 2">
              <a:extLst>
                <a:ext uri="{FF2B5EF4-FFF2-40B4-BE49-F238E27FC236}">
                  <a16:creationId xmlns:a16="http://schemas.microsoft.com/office/drawing/2014/main" id="{7A7A974D-2C5A-4F72-0AD8-B1E23463F263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BF355813-6858-B9F2-DBDF-A87A36A489C0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5</a:t>
              </a:r>
            </a:p>
          </p:txBody>
        </p:sp>
      </p:grpSp>
      <p:sp>
        <p:nvSpPr>
          <p:cNvPr id="26" name="TextBox 4">
            <a:extLst>
              <a:ext uri="{FF2B5EF4-FFF2-40B4-BE49-F238E27FC236}">
                <a16:creationId xmlns:a16="http://schemas.microsoft.com/office/drawing/2014/main" id="{D45EC9F3-489F-BD15-F37B-873D37E33560}"/>
              </a:ext>
            </a:extLst>
          </p:cNvPr>
          <p:cNvSpPr txBox="1"/>
          <p:nvPr/>
        </p:nvSpPr>
        <p:spPr>
          <a:xfrm>
            <a:off x="5627749" y="1351577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REFLECTING ON THE SCORES</a:t>
            </a:r>
          </a:p>
        </p:txBody>
      </p:sp>
    </p:spTree>
    <p:extLst>
      <p:ext uri="{BB962C8B-B14F-4D97-AF65-F5344CB8AC3E}">
        <p14:creationId xmlns:p14="http://schemas.microsoft.com/office/powerpoint/2010/main" val="466315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C8D5C6-8CBE-38A6-E574-346636C95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8B59F348-5E51-A9D1-ED9F-85B25AC86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41DDD9BB-57DD-63DC-8859-B1126A736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59B1F494-11B9-8C08-EAAE-CA6BB110F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A2820FA3-6BD3-2D14-A466-4EC5940CA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D854AA1B-3AFB-DCA8-A2A3-38A49A93F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D9BC12D1-2970-B4A3-6818-68EB5395AC9F}"/>
              </a:ext>
            </a:extLst>
          </p:cNvPr>
          <p:cNvSpPr txBox="1"/>
          <p:nvPr/>
        </p:nvSpPr>
        <p:spPr>
          <a:xfrm>
            <a:off x="4281237" y="2263202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WHAT NEEDS WORKING ON?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40D9985-AE2E-8E13-FBE3-B94C97777B67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3230FE2-D96D-D793-6C5C-BA4A373EF238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DB63BD36-E04F-3144-4D55-1DDA5242F23E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FCBAECA3-AAD5-E993-0F0D-4FA070477AC8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D12DAAA0-4C0B-470D-C36C-0CC0EB09783B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F21CC66-2592-9591-73E9-08D6DB96EEE4}"/>
              </a:ext>
            </a:extLst>
          </p:cNvPr>
          <p:cNvGrpSpPr/>
          <p:nvPr/>
        </p:nvGrpSpPr>
        <p:grpSpPr>
          <a:xfrm>
            <a:off x="1119233" y="-4799541"/>
            <a:ext cx="1441284" cy="4366009"/>
            <a:chOff x="1119233" y="5562276"/>
            <a:chExt cx="1441284" cy="4366009"/>
          </a:xfrm>
        </p:grpSpPr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CBCEC961-1B90-8894-3606-97AA6158481B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4191D24A-5770-79A8-F753-FF25D3F31575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4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9A3DDCA-6FEE-05B8-1EA5-C91E045CB06D}"/>
              </a:ext>
            </a:extLst>
          </p:cNvPr>
          <p:cNvGrpSpPr/>
          <p:nvPr/>
        </p:nvGrpSpPr>
        <p:grpSpPr>
          <a:xfrm>
            <a:off x="1271633" y="5616191"/>
            <a:ext cx="1441284" cy="4366009"/>
            <a:chOff x="1119233" y="5562276"/>
            <a:chExt cx="1441284" cy="4366009"/>
          </a:xfrm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6BA5E32F-B369-E878-6E1A-8C5C7E326CC9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B9DCB2FB-3CF4-04DC-B43C-889E00A6F85E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5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02230DDC-7A08-73A4-1F45-3D8155C334FE}"/>
              </a:ext>
            </a:extLst>
          </p:cNvPr>
          <p:cNvSpPr txBox="1"/>
          <p:nvPr/>
        </p:nvSpPr>
        <p:spPr>
          <a:xfrm>
            <a:off x="-10544175" y="1199177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REFLECTING ON THE SCORES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28BED5-61E4-5F53-E7E6-81217F148B93}"/>
              </a:ext>
            </a:extLst>
          </p:cNvPr>
          <p:cNvSpPr txBox="1"/>
          <p:nvPr/>
        </p:nvSpPr>
        <p:spPr>
          <a:xfrm>
            <a:off x="5475349" y="3348566"/>
            <a:ext cx="103478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One key strength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One key challenge</a:t>
            </a:r>
          </a:p>
          <a:p>
            <a:pPr marL="914400" indent="-914400">
              <a:buFont typeface="Wingdings" panose="05000000000000000000" pitchFamily="2" charset="2"/>
              <a:buChar char="§"/>
            </a:pPr>
            <a:r>
              <a:rPr lang="en-ZA" sz="4800" b="1" dirty="0">
                <a:solidFill>
                  <a:schemeClr val="bg1"/>
                </a:solidFill>
              </a:rPr>
              <a:t>Three action points </a:t>
            </a:r>
            <a:r>
              <a:rPr lang="en-ZA" sz="4800" b="1">
                <a:solidFill>
                  <a:schemeClr val="bg1"/>
                </a:solidFill>
              </a:rPr>
              <a:t>for each</a:t>
            </a:r>
            <a:endParaRPr lang="en-ZA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41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2A6ED-7C49-E868-9ECA-4CF998400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64A362D3-99A5-1F35-C8BF-8B178B131B1C}"/>
              </a:ext>
            </a:extLst>
          </p:cNvPr>
          <p:cNvGrpSpPr/>
          <p:nvPr/>
        </p:nvGrpSpPr>
        <p:grpSpPr>
          <a:xfrm>
            <a:off x="0" y="-38100"/>
            <a:ext cx="14974883" cy="10325100"/>
            <a:chOff x="0" y="15354"/>
            <a:chExt cx="14974883" cy="10148565"/>
          </a:xfrm>
        </p:grpSpPr>
        <p:sp>
          <p:nvSpPr>
            <p:cNvPr id="2" name="Freeform 2">
              <a:extLst>
                <a:ext uri="{FF2B5EF4-FFF2-40B4-BE49-F238E27FC236}">
                  <a16:creationId xmlns:a16="http://schemas.microsoft.com/office/drawing/2014/main" id="{BB7461E7-F026-2FC3-7B55-B6E13E86C496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AF607D45-FD94-78E8-907D-B7F0B681F0E9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AF0F6CE-4B1F-5426-AFC8-90CC7C59EFE0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913783A0-3D14-6FC1-1579-DF7ED6F2F33C}"/>
                </a:ext>
              </a:extLst>
            </p:cNvPr>
            <p:cNvSpPr txBox="1"/>
            <p:nvPr/>
          </p:nvSpPr>
          <p:spPr>
            <a:xfrm rot="21434471">
              <a:off x="5259599" y="2989699"/>
              <a:ext cx="8860738" cy="1413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1500" spc="244" dirty="0">
                  <a:solidFill>
                    <a:srgbClr val="1C3DB5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THE WAY AHEAD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B8BA7978-C5A4-0E1F-30D4-84AF2B37ED18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7D185F76-F1E9-8FAE-E2DE-590ADA974365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B206B22-0E9C-5E71-25F1-D8BEA48F00BA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AE45F3A1-F6E9-DAA5-9FCF-0D85D05F1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0283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D99E51-5AF8-B358-8573-FBCD734C2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7EC0979E-501D-8C5B-ED0B-19661D28C578}"/>
              </a:ext>
            </a:extLst>
          </p:cNvPr>
          <p:cNvGrpSpPr/>
          <p:nvPr/>
        </p:nvGrpSpPr>
        <p:grpSpPr>
          <a:xfrm>
            <a:off x="10976" y="-38100"/>
            <a:ext cx="18288000" cy="10166938"/>
            <a:chOff x="10976" y="0"/>
            <a:chExt cx="18288000" cy="1016693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A03B25F-EF0A-2EEA-A652-7697C4F5E8C5}"/>
                </a:ext>
              </a:extLst>
            </p:cNvPr>
            <p:cNvSpPr/>
            <p:nvPr/>
          </p:nvSpPr>
          <p:spPr>
            <a:xfrm>
              <a:off x="10976" y="0"/>
              <a:ext cx="18288000" cy="10166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DD126FB-551D-6FA9-6E5F-837353741065}"/>
                </a:ext>
              </a:extLst>
            </p:cNvPr>
            <p:cNvGrpSpPr/>
            <p:nvPr/>
          </p:nvGrpSpPr>
          <p:grpSpPr>
            <a:xfrm>
              <a:off x="10976" y="18373"/>
              <a:ext cx="14974883" cy="10148565"/>
              <a:chOff x="0" y="15354"/>
              <a:chExt cx="14974883" cy="10148565"/>
            </a:xfrm>
          </p:grpSpPr>
          <p:sp>
            <p:nvSpPr>
              <p:cNvPr id="9" name="Freeform 2">
                <a:extLst>
                  <a:ext uri="{FF2B5EF4-FFF2-40B4-BE49-F238E27FC236}">
                    <a16:creationId xmlns:a16="http://schemas.microsoft.com/office/drawing/2014/main" id="{D23CF4AE-A5EF-B98F-C94B-B7F8661ED2E4}"/>
                  </a:ext>
                </a:extLst>
              </p:cNvPr>
              <p:cNvSpPr/>
              <p:nvPr/>
            </p:nvSpPr>
            <p:spPr>
              <a:xfrm flipV="1">
                <a:off x="0" y="15354"/>
                <a:ext cx="12961211" cy="3234816"/>
              </a:xfrm>
              <a:custGeom>
                <a:avLst/>
                <a:gdLst/>
                <a:ahLst/>
                <a:cxnLst/>
                <a:rect l="l" t="t" r="r" b="b"/>
                <a:pathLst>
                  <a:path w="7634423" h="1447359">
                    <a:moveTo>
                      <a:pt x="0" y="1447359"/>
                    </a:moveTo>
                    <a:lnTo>
                      <a:pt x="7634424" y="1447359"/>
                    </a:lnTo>
                    <a:lnTo>
                      <a:pt x="7634424" y="0"/>
                    </a:lnTo>
                    <a:lnTo>
                      <a:pt x="0" y="0"/>
                    </a:lnTo>
                    <a:lnTo>
                      <a:pt x="0" y="1447359"/>
                    </a:lnTo>
                    <a:close/>
                  </a:path>
                </a:pathLst>
              </a:cu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/>
              </a:p>
            </p:txBody>
          </p:sp>
          <p:sp>
            <p:nvSpPr>
              <p:cNvPr id="10" name="TextBox 3">
                <a:extLst>
                  <a:ext uri="{FF2B5EF4-FFF2-40B4-BE49-F238E27FC236}">
                    <a16:creationId xmlns:a16="http://schemas.microsoft.com/office/drawing/2014/main" id="{A80A5BA0-D309-D20C-3539-01EAE2DB1866}"/>
                  </a:ext>
                </a:extLst>
              </p:cNvPr>
              <p:cNvSpPr txBox="1"/>
              <p:nvPr/>
            </p:nvSpPr>
            <p:spPr>
              <a:xfrm rot="21434471">
                <a:off x="5928646" y="1704687"/>
                <a:ext cx="7160284" cy="12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9187"/>
                  </a:lnSpc>
                  <a:spcBef>
                    <a:spcPct val="0"/>
                  </a:spcBef>
                </a:pPr>
                <a:r>
                  <a:rPr lang="en-US" sz="9600" spc="223" dirty="0">
                    <a:solidFill>
                      <a:srgbClr val="CF0A0A"/>
                    </a:solidFill>
                    <a:latin typeface="Anton"/>
                    <a:ea typeface="Anton"/>
                    <a:cs typeface="Anton"/>
                    <a:sym typeface="Anton"/>
                  </a:rPr>
                  <a:t>Future Focus:</a:t>
                </a:r>
              </a:p>
            </p:txBody>
          </p:sp>
          <p:sp>
            <p:nvSpPr>
              <p:cNvPr id="11" name="Freeform 4">
                <a:extLst>
                  <a:ext uri="{FF2B5EF4-FFF2-40B4-BE49-F238E27FC236}">
                    <a16:creationId xmlns:a16="http://schemas.microsoft.com/office/drawing/2014/main" id="{FC8549C6-8246-33F5-9826-D09EE33BB148}"/>
                  </a:ext>
                </a:extLst>
              </p:cNvPr>
              <p:cNvSpPr/>
              <p:nvPr/>
            </p:nvSpPr>
            <p:spPr>
              <a:xfrm>
                <a:off x="4602885" y="3212070"/>
                <a:ext cx="10371998" cy="6461161"/>
              </a:xfrm>
              <a:custGeom>
                <a:avLst/>
                <a:gdLst/>
                <a:ahLst/>
                <a:cxnLst/>
                <a:rect l="l" t="t" r="r" b="b"/>
                <a:pathLst>
                  <a:path w="7035892" h="4661278">
                    <a:moveTo>
                      <a:pt x="0" y="0"/>
                    </a:moveTo>
                    <a:lnTo>
                      <a:pt x="7035892" y="0"/>
                    </a:lnTo>
                    <a:lnTo>
                      <a:pt x="7035892" y="4661278"/>
                    </a:lnTo>
                    <a:lnTo>
                      <a:pt x="0" y="466127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 dirty="0"/>
              </a:p>
            </p:txBody>
          </p:sp>
          <p:sp>
            <p:nvSpPr>
              <p:cNvPr id="12" name="TextBox 5">
                <a:extLst>
                  <a:ext uri="{FF2B5EF4-FFF2-40B4-BE49-F238E27FC236}">
                    <a16:creationId xmlns:a16="http://schemas.microsoft.com/office/drawing/2014/main" id="{16F8EF8A-88F3-E3AE-777D-2C456A2A90EB}"/>
                  </a:ext>
                </a:extLst>
              </p:cNvPr>
              <p:cNvSpPr txBox="1"/>
              <p:nvPr/>
            </p:nvSpPr>
            <p:spPr>
              <a:xfrm rot="21434471">
                <a:off x="5259599" y="2989699"/>
                <a:ext cx="8860738" cy="141384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0061"/>
                  </a:lnSpc>
                  <a:spcBef>
                    <a:spcPct val="0"/>
                  </a:spcBef>
                </a:pPr>
                <a:r>
                  <a:rPr lang="en-US" sz="11500" spc="244" dirty="0">
                    <a:solidFill>
                      <a:srgbClr val="1C3DB5"/>
                    </a:solidFill>
                    <a:latin typeface="Tek Tall Arabic medium"/>
                    <a:ea typeface="Tek Tall Arabic medium"/>
                    <a:cs typeface="Tek Tall Arabic medium"/>
                    <a:sym typeface="Tek Tall Arabic medium"/>
                  </a:rPr>
                  <a:t>THE WAY AHEAD</a:t>
                </a:r>
              </a:p>
            </p:txBody>
          </p:sp>
          <p:sp>
            <p:nvSpPr>
              <p:cNvPr id="13" name="TextBox 9">
                <a:extLst>
                  <a:ext uri="{FF2B5EF4-FFF2-40B4-BE49-F238E27FC236}">
                    <a16:creationId xmlns:a16="http://schemas.microsoft.com/office/drawing/2014/main" id="{E7B41F9F-003C-078A-17D4-E948BA6589CE}"/>
                  </a:ext>
                </a:extLst>
              </p:cNvPr>
              <p:cNvSpPr txBox="1"/>
              <p:nvPr/>
            </p:nvSpPr>
            <p:spPr>
              <a:xfrm>
                <a:off x="1728522" y="9030564"/>
                <a:ext cx="8101278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The Uniting Presbyterian Church of Southern Africa</a:t>
                </a:r>
              </a:p>
            </p:txBody>
          </p:sp>
          <p:sp>
            <p:nvSpPr>
              <p:cNvPr id="14" name="TextBox 10">
                <a:extLst>
                  <a:ext uri="{FF2B5EF4-FFF2-40B4-BE49-F238E27FC236}">
                    <a16:creationId xmlns:a16="http://schemas.microsoft.com/office/drawing/2014/main" id="{2F05BBFE-7B2D-4556-05C9-25F0F9226F7A}"/>
                  </a:ext>
                </a:extLst>
              </p:cNvPr>
              <p:cNvSpPr txBox="1"/>
              <p:nvPr/>
            </p:nvSpPr>
            <p:spPr>
              <a:xfrm>
                <a:off x="1412212" y="9591055"/>
                <a:ext cx="6168832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Mission &amp; Discipleship Committee</a:t>
                </a: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08EA9B9-A926-79D6-2E2F-647CC187E9D8}"/>
                  </a:ext>
                </a:extLst>
              </p:cNvPr>
              <p:cNvCxnSpPr/>
              <p:nvPr/>
            </p:nvCxnSpPr>
            <p:spPr>
              <a:xfrm>
                <a:off x="1931061" y="9426054"/>
                <a:ext cx="7696200" cy="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" name="Picture 15" descr="A blue and red cross with red and white lines&#10;&#10;Description automatically generated">
                <a:extLst>
                  <a:ext uri="{FF2B5EF4-FFF2-40B4-BE49-F238E27FC236}">
                    <a16:creationId xmlns:a16="http://schemas.microsoft.com/office/drawing/2014/main" id="{8B59091F-FEB1-495F-8B1C-A31E1083C5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021" y="7810500"/>
                <a:ext cx="1744902" cy="2353419"/>
              </a:xfrm>
              <a:prstGeom prst="rect">
                <a:avLst/>
              </a:prstGeom>
            </p:spPr>
          </p:pic>
        </p:grp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A1C2B882-1662-08AB-3CCD-EE5E36FA8319}"/>
              </a:ext>
            </a:extLst>
          </p:cNvPr>
          <p:cNvSpPr/>
          <p:nvPr/>
        </p:nvSpPr>
        <p:spPr>
          <a:xfrm>
            <a:off x="150344" y="10477500"/>
            <a:ext cx="2952944" cy="10287000"/>
          </a:xfrm>
          <a:prstGeom prst="rect">
            <a:avLst/>
          </a:prstGeom>
          <a:blipFill>
            <a:blip r:embed="rId6"/>
            <a:stretch>
              <a:fillRect l="1" r="-54050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CDA8FE-B9EF-A84B-EE41-208331C24174}"/>
              </a:ext>
            </a:extLst>
          </p:cNvPr>
          <p:cNvSpPr/>
          <p:nvPr/>
        </p:nvSpPr>
        <p:spPr>
          <a:xfrm>
            <a:off x="3190875" y="-10360185"/>
            <a:ext cx="2978874" cy="10287000"/>
          </a:xfrm>
          <a:prstGeom prst="rect">
            <a:avLst/>
          </a:prstGeom>
          <a:blipFill>
            <a:blip r:embed="rId6"/>
            <a:stretch>
              <a:fillRect l="-106727" r="-42820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6F5051-F654-1F44-B3C7-911366E64DCF}"/>
              </a:ext>
            </a:extLst>
          </p:cNvPr>
          <p:cNvSpPr/>
          <p:nvPr/>
        </p:nvSpPr>
        <p:spPr>
          <a:xfrm>
            <a:off x="6244108" y="10477500"/>
            <a:ext cx="5799784" cy="10287000"/>
          </a:xfrm>
          <a:prstGeom prst="rect">
            <a:avLst/>
          </a:prstGeom>
          <a:blipFill>
            <a:blip r:embed="rId6"/>
            <a:stretch>
              <a:fillRect l="-103883" r="-1035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B30B37-F938-2FDE-E78B-9A82FE173DF9}"/>
              </a:ext>
            </a:extLst>
          </p:cNvPr>
          <p:cNvSpPr/>
          <p:nvPr/>
        </p:nvSpPr>
        <p:spPr>
          <a:xfrm>
            <a:off x="12106275" y="-10445415"/>
            <a:ext cx="2978874" cy="10287000"/>
          </a:xfrm>
          <a:prstGeom prst="rect">
            <a:avLst/>
          </a:prstGeom>
          <a:blipFill>
            <a:blip r:embed="rId6"/>
            <a:stretch>
              <a:fillRect l="-429547" r="-105383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F89CE07-7B03-3108-6172-17FE002DFCEE}"/>
              </a:ext>
            </a:extLst>
          </p:cNvPr>
          <p:cNvSpPr/>
          <p:nvPr/>
        </p:nvSpPr>
        <p:spPr>
          <a:xfrm>
            <a:off x="15154275" y="10477500"/>
            <a:ext cx="2932737" cy="10287000"/>
          </a:xfrm>
          <a:prstGeom prst="rect">
            <a:avLst/>
          </a:prstGeom>
          <a:blipFill>
            <a:blip r:embed="rId6"/>
            <a:stretch>
              <a:fillRect l="-544918" r="-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</p:spTree>
    <p:extLst>
      <p:ext uri="{BB962C8B-B14F-4D97-AF65-F5344CB8AC3E}">
        <p14:creationId xmlns:p14="http://schemas.microsoft.com/office/powerpoint/2010/main" val="2299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3762A108-F96A-8AA7-23EF-4FCFF407B5C5}"/>
              </a:ext>
            </a:extLst>
          </p:cNvPr>
          <p:cNvSpPr txBox="1"/>
          <p:nvPr/>
        </p:nvSpPr>
        <p:spPr>
          <a:xfrm rot="-165529">
            <a:off x="-736454" y="-2108717"/>
            <a:ext cx="11944473" cy="1349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138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9B5553C3-B72C-E4AD-B1F2-300B5091A863}"/>
              </a:ext>
            </a:extLst>
          </p:cNvPr>
          <p:cNvSpPr txBox="1"/>
          <p:nvPr/>
        </p:nvSpPr>
        <p:spPr>
          <a:xfrm rot="21384340">
            <a:off x="2899131" y="-934931"/>
            <a:ext cx="7721332" cy="786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346"/>
              </a:lnSpc>
              <a:spcBef>
                <a:spcPct val="0"/>
              </a:spcBef>
            </a:pPr>
            <a:r>
              <a:rPr lang="en-US" sz="7200" spc="12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 </a:t>
            </a:r>
          </a:p>
        </p:txBody>
      </p:sp>
      <p:grpSp>
        <p:nvGrpSpPr>
          <p:cNvPr id="9" name="Group 18">
            <a:extLst>
              <a:ext uri="{FF2B5EF4-FFF2-40B4-BE49-F238E27FC236}">
                <a16:creationId xmlns:a16="http://schemas.microsoft.com/office/drawing/2014/main" id="{77E6DA43-58EF-520C-032C-ED0587DD7ED3}"/>
              </a:ext>
            </a:extLst>
          </p:cNvPr>
          <p:cNvGrpSpPr/>
          <p:nvPr/>
        </p:nvGrpSpPr>
        <p:grpSpPr>
          <a:xfrm>
            <a:off x="14478000" y="10759892"/>
            <a:ext cx="4150097" cy="2170174"/>
            <a:chOff x="0" y="0"/>
            <a:chExt cx="3095063" cy="1369565"/>
          </a:xfrm>
        </p:grpSpPr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D66A48DE-9BC9-1677-AEA6-0017A0EDC4D3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AF60CD4E-3D94-99CA-C3AD-CFD843CD4216}"/>
                </a:ext>
              </a:extLst>
            </p:cNvPr>
            <p:cNvSpPr txBox="1"/>
            <p:nvPr/>
          </p:nvSpPr>
          <p:spPr>
            <a:xfrm rot="21434471">
              <a:off x="121060" y="586906"/>
              <a:ext cx="2852942" cy="293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FE633524-1B64-C401-7EE9-F7C3D4032E5F}"/>
              </a:ext>
            </a:extLst>
          </p:cNvPr>
          <p:cNvSpPr/>
          <p:nvPr/>
        </p:nvSpPr>
        <p:spPr>
          <a:xfrm>
            <a:off x="150344" y="0"/>
            <a:ext cx="2952944" cy="10287000"/>
          </a:xfrm>
          <a:prstGeom prst="rect">
            <a:avLst/>
          </a:prstGeom>
          <a:blipFill>
            <a:blip r:embed="rId5"/>
            <a:stretch>
              <a:fillRect l="1" r="-54050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D9789F5-B607-E83C-7505-848B01A41526}"/>
              </a:ext>
            </a:extLst>
          </p:cNvPr>
          <p:cNvSpPr/>
          <p:nvPr/>
        </p:nvSpPr>
        <p:spPr>
          <a:xfrm>
            <a:off x="3190875" y="0"/>
            <a:ext cx="2978874" cy="10287000"/>
          </a:xfrm>
          <a:prstGeom prst="rect">
            <a:avLst/>
          </a:prstGeom>
          <a:blipFill>
            <a:blip r:embed="rId5"/>
            <a:stretch>
              <a:fillRect l="-106727" r="-42820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8FE1274-0850-B4F4-9F0E-B1E13FFE28AF}"/>
              </a:ext>
            </a:extLst>
          </p:cNvPr>
          <p:cNvSpPr/>
          <p:nvPr/>
        </p:nvSpPr>
        <p:spPr>
          <a:xfrm>
            <a:off x="6244108" y="0"/>
            <a:ext cx="5799784" cy="10287000"/>
          </a:xfrm>
          <a:prstGeom prst="rect">
            <a:avLst/>
          </a:prstGeom>
          <a:blipFill>
            <a:blip r:embed="rId5"/>
            <a:stretch>
              <a:fillRect l="-103883" r="-1035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9A0E767-FADD-C65B-A9F2-42E862D44FC6}"/>
              </a:ext>
            </a:extLst>
          </p:cNvPr>
          <p:cNvSpPr/>
          <p:nvPr/>
        </p:nvSpPr>
        <p:spPr>
          <a:xfrm>
            <a:off x="12106275" y="0"/>
            <a:ext cx="2978874" cy="10287000"/>
          </a:xfrm>
          <a:prstGeom prst="rect">
            <a:avLst/>
          </a:prstGeom>
          <a:blipFill>
            <a:blip r:embed="rId5"/>
            <a:stretch>
              <a:fillRect l="-429547" r="-105383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2DED0B1-0BEB-C27E-0C30-9A35859F0CCD}"/>
              </a:ext>
            </a:extLst>
          </p:cNvPr>
          <p:cNvSpPr/>
          <p:nvPr/>
        </p:nvSpPr>
        <p:spPr>
          <a:xfrm>
            <a:off x="15154275" y="0"/>
            <a:ext cx="2932737" cy="10287000"/>
          </a:xfrm>
          <a:prstGeom prst="rect">
            <a:avLst/>
          </a:prstGeom>
          <a:blipFill>
            <a:blip r:embed="rId5"/>
            <a:stretch>
              <a:fillRect l="-544918" r="-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</p:spTree>
    <p:extLst>
      <p:ext uri="{BB962C8B-B14F-4D97-AF65-F5344CB8AC3E}">
        <p14:creationId xmlns:p14="http://schemas.microsoft.com/office/powerpoint/2010/main" val="2599805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C55240-252A-C98E-E5F5-E45413E89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0B2E12B-42BF-114B-8FAA-43EFA317BCDC}"/>
              </a:ext>
            </a:extLst>
          </p:cNvPr>
          <p:cNvSpPr/>
          <p:nvPr/>
        </p:nvSpPr>
        <p:spPr>
          <a:xfrm>
            <a:off x="159869" y="0"/>
            <a:ext cx="2952944" cy="10287000"/>
          </a:xfrm>
          <a:prstGeom prst="rect">
            <a:avLst/>
          </a:prstGeom>
          <a:blipFill>
            <a:blip r:embed="rId2"/>
            <a:stretch>
              <a:fillRect l="1" r="-54050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F892B4-E02E-8CEB-2246-5C6020E3D300}"/>
              </a:ext>
            </a:extLst>
          </p:cNvPr>
          <p:cNvSpPr/>
          <p:nvPr/>
        </p:nvSpPr>
        <p:spPr>
          <a:xfrm>
            <a:off x="3200400" y="0"/>
            <a:ext cx="2978874" cy="10287000"/>
          </a:xfrm>
          <a:prstGeom prst="rect">
            <a:avLst/>
          </a:prstGeom>
          <a:blipFill>
            <a:blip r:embed="rId2"/>
            <a:stretch>
              <a:fillRect l="-106727" r="-42820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F962CDB-D457-D3D8-BDED-18AF6FAF272C}"/>
              </a:ext>
            </a:extLst>
          </p:cNvPr>
          <p:cNvSpPr/>
          <p:nvPr/>
        </p:nvSpPr>
        <p:spPr>
          <a:xfrm>
            <a:off x="6253633" y="0"/>
            <a:ext cx="5799784" cy="10287000"/>
          </a:xfrm>
          <a:prstGeom prst="rect">
            <a:avLst/>
          </a:prstGeom>
          <a:blipFill>
            <a:blip r:embed="rId2"/>
            <a:stretch>
              <a:fillRect l="-103883" r="-1035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2682CDA-B709-41D7-D4A7-79C9D7E499EE}"/>
              </a:ext>
            </a:extLst>
          </p:cNvPr>
          <p:cNvSpPr/>
          <p:nvPr/>
        </p:nvSpPr>
        <p:spPr>
          <a:xfrm>
            <a:off x="12115800" y="0"/>
            <a:ext cx="2978874" cy="10287000"/>
          </a:xfrm>
          <a:prstGeom prst="rect">
            <a:avLst/>
          </a:prstGeom>
          <a:blipFill>
            <a:blip r:embed="rId2"/>
            <a:stretch>
              <a:fillRect l="-429547" r="-105383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768D1A7-3F60-2DC8-F98E-2E796B911358}"/>
              </a:ext>
            </a:extLst>
          </p:cNvPr>
          <p:cNvSpPr/>
          <p:nvPr/>
        </p:nvSpPr>
        <p:spPr>
          <a:xfrm>
            <a:off x="15163800" y="0"/>
            <a:ext cx="2932737" cy="10287000"/>
          </a:xfrm>
          <a:prstGeom prst="rect">
            <a:avLst/>
          </a:prstGeom>
          <a:blipFill>
            <a:blip r:embed="rId2"/>
            <a:stretch>
              <a:fillRect l="-544918" r="-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E9D95EE7-FF75-5652-5AC9-BFA6FFB79094}"/>
              </a:ext>
            </a:extLst>
          </p:cNvPr>
          <p:cNvGrpSpPr/>
          <p:nvPr/>
        </p:nvGrpSpPr>
        <p:grpSpPr>
          <a:xfrm>
            <a:off x="4267200" y="-3165024"/>
            <a:ext cx="12235051" cy="1482334"/>
            <a:chOff x="0" y="0"/>
            <a:chExt cx="4131838" cy="500590"/>
          </a:xfrm>
        </p:grpSpPr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3B4A79C9-6A37-3D91-6D10-DFDA4D9170B4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A8590AFB-950A-6ED7-652A-9C3451D658D3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191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000" spc="65" dirty="0">
                  <a:solidFill>
                    <a:schemeClr val="bg1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AIMS OF THIS SESSION</a:t>
              </a:r>
            </a:p>
          </p:txBody>
        </p:sp>
      </p:grpSp>
      <p:sp>
        <p:nvSpPr>
          <p:cNvPr id="2" name="TextBox 2">
            <a:extLst>
              <a:ext uri="{FF2B5EF4-FFF2-40B4-BE49-F238E27FC236}">
                <a16:creationId xmlns:a16="http://schemas.microsoft.com/office/drawing/2014/main" id="{FF052363-5FB8-7C1E-72E7-65474A1A2848}"/>
              </a:ext>
            </a:extLst>
          </p:cNvPr>
          <p:cNvSpPr txBox="1"/>
          <p:nvPr/>
        </p:nvSpPr>
        <p:spPr>
          <a:xfrm rot="-165529">
            <a:off x="6394180" y="1010573"/>
            <a:ext cx="11944473" cy="1349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138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7EDC8C6A-9755-F674-447B-750F34925895}"/>
              </a:ext>
            </a:extLst>
          </p:cNvPr>
          <p:cNvSpPr txBox="1"/>
          <p:nvPr/>
        </p:nvSpPr>
        <p:spPr>
          <a:xfrm rot="21384340">
            <a:off x="10029765" y="2184359"/>
            <a:ext cx="7721332" cy="786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346"/>
              </a:lnSpc>
              <a:spcBef>
                <a:spcPct val="0"/>
              </a:spcBef>
            </a:pPr>
            <a:r>
              <a:rPr lang="en-US" sz="7200" spc="12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 </a:t>
            </a:r>
          </a:p>
        </p:txBody>
      </p:sp>
      <p:grpSp>
        <p:nvGrpSpPr>
          <p:cNvPr id="8" name="Group 18">
            <a:extLst>
              <a:ext uri="{FF2B5EF4-FFF2-40B4-BE49-F238E27FC236}">
                <a16:creationId xmlns:a16="http://schemas.microsoft.com/office/drawing/2014/main" id="{E21DA927-C551-815A-6CA0-A6A1C5E53EC5}"/>
              </a:ext>
            </a:extLst>
          </p:cNvPr>
          <p:cNvGrpSpPr/>
          <p:nvPr/>
        </p:nvGrpSpPr>
        <p:grpSpPr>
          <a:xfrm>
            <a:off x="473442" y="7505700"/>
            <a:ext cx="4150097" cy="2170174"/>
            <a:chOff x="0" y="0"/>
            <a:chExt cx="3095063" cy="1369565"/>
          </a:xfrm>
        </p:grpSpPr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E015BC32-09E4-709C-BA44-D2194907A9F5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0" name="TextBox 20">
              <a:extLst>
                <a:ext uri="{FF2B5EF4-FFF2-40B4-BE49-F238E27FC236}">
                  <a16:creationId xmlns:a16="http://schemas.microsoft.com/office/drawing/2014/main" id="{C53B46E9-1479-8DA2-73DA-D0BE50920A12}"/>
                </a:ext>
              </a:extLst>
            </p:cNvPr>
            <p:cNvSpPr txBox="1"/>
            <p:nvPr/>
          </p:nvSpPr>
          <p:spPr>
            <a:xfrm rot="21434471">
              <a:off x="121060" y="586906"/>
              <a:ext cx="2852942" cy="293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0819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292BCF-ED7C-2608-BACD-88354D10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D3457E32-6935-6F4E-ACE5-911100017FFE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FB6D866-8A5A-AAB5-0567-80F1CAFC9C72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A7FC0681-9FDC-694A-BB59-4A9ECBBCBC9E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grpSp>
        <p:nvGrpSpPr>
          <p:cNvPr id="8" name="Group 11">
            <a:extLst>
              <a:ext uri="{FF2B5EF4-FFF2-40B4-BE49-F238E27FC236}">
                <a16:creationId xmlns:a16="http://schemas.microsoft.com/office/drawing/2014/main" id="{73F34796-DC5F-374F-16AF-EFD5430746F3}"/>
              </a:ext>
            </a:extLst>
          </p:cNvPr>
          <p:cNvGrpSpPr/>
          <p:nvPr/>
        </p:nvGrpSpPr>
        <p:grpSpPr>
          <a:xfrm>
            <a:off x="4376067" y="1618377"/>
            <a:ext cx="12235051" cy="1482334"/>
            <a:chOff x="0" y="0"/>
            <a:chExt cx="4131838" cy="500590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93B40A84-2165-0B02-04C4-A68F49689863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04454EC6-D210-30E3-67E6-2B09E71613EE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191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000" spc="65" dirty="0">
                  <a:solidFill>
                    <a:schemeClr val="bg1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AIMS OF THIS SESSION</a:t>
              </a:r>
            </a:p>
          </p:txBody>
        </p:sp>
      </p:grpSp>
      <p:sp>
        <p:nvSpPr>
          <p:cNvPr id="11" name="Rectangle 1">
            <a:extLst>
              <a:ext uri="{FF2B5EF4-FFF2-40B4-BE49-F238E27FC236}">
                <a16:creationId xmlns:a16="http://schemas.microsoft.com/office/drawing/2014/main" id="{D6D207B1-BF4F-A194-D155-2F440900D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49C6E01-02FF-A99C-F0BE-11ABF174D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370C0B45-BCF8-6EF8-0C8E-CDDA71981F37}"/>
              </a:ext>
            </a:extLst>
          </p:cNvPr>
          <p:cNvSpPr/>
          <p:nvPr/>
        </p:nvSpPr>
        <p:spPr>
          <a:xfrm rot="21365944">
            <a:off x="3201244" y="4108632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03576E-6C75-2010-EF42-0ADFE7708409}"/>
              </a:ext>
            </a:extLst>
          </p:cNvPr>
          <p:cNvSpPr txBox="1"/>
          <p:nvPr/>
        </p:nvSpPr>
        <p:spPr>
          <a:xfrm>
            <a:off x="4485975" y="3855314"/>
            <a:ext cx="113788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Reflect</a:t>
            </a:r>
            <a:r>
              <a:rPr lang="en-ZA" sz="5400" b="1" dirty="0"/>
              <a:t> </a:t>
            </a:r>
            <a:r>
              <a:rPr lang="en-US" sz="5400" b="1" dirty="0">
                <a:solidFill>
                  <a:schemeClr val="bg1"/>
                </a:solidFill>
              </a:rPr>
              <a:t>on these Six Characteristics in the life of your church, in order to </a:t>
            </a:r>
          </a:p>
          <a:p>
            <a:endParaRPr lang="en-ZA" sz="5400" b="1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280071C8-C0AB-3A58-B7BA-ECB7E833FCF9}"/>
              </a:ext>
            </a:extLst>
          </p:cNvPr>
          <p:cNvSpPr/>
          <p:nvPr/>
        </p:nvSpPr>
        <p:spPr>
          <a:xfrm rot="21365944">
            <a:off x="3201244" y="6175895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87D306-5E96-5228-AF18-A56733FA425B}"/>
              </a:ext>
            </a:extLst>
          </p:cNvPr>
          <p:cNvSpPr txBox="1"/>
          <p:nvPr/>
        </p:nvSpPr>
        <p:spPr>
          <a:xfrm>
            <a:off x="4485975" y="5922577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Discover</a:t>
            </a:r>
            <a:r>
              <a:rPr lang="en-ZA" sz="5400" b="1" dirty="0"/>
              <a:t> </a:t>
            </a:r>
            <a:r>
              <a:rPr lang="en-US" sz="5400" b="1" dirty="0">
                <a:solidFill>
                  <a:schemeClr val="bg1"/>
                </a:solidFill>
              </a:rPr>
              <a:t>your congregation’s strengths and weaknesses, and</a:t>
            </a:r>
            <a:endParaRPr lang="en-ZA" sz="5400" b="1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8549BE32-8D93-26CC-D583-873EFB022369}"/>
              </a:ext>
            </a:extLst>
          </p:cNvPr>
          <p:cNvSpPr/>
          <p:nvPr/>
        </p:nvSpPr>
        <p:spPr>
          <a:xfrm rot="21365944">
            <a:off x="3163709" y="8219473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CB3FBF-3B2D-F2F7-7E8F-2F3906F29CA4}"/>
              </a:ext>
            </a:extLst>
          </p:cNvPr>
          <p:cNvSpPr txBox="1"/>
          <p:nvPr/>
        </p:nvSpPr>
        <p:spPr>
          <a:xfrm>
            <a:off x="4448440" y="7966155"/>
            <a:ext cx="113788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Produce</a:t>
            </a:r>
            <a:r>
              <a:rPr lang="en-ZA" sz="5400" b="1" dirty="0"/>
              <a:t> </a:t>
            </a:r>
            <a:r>
              <a:rPr lang="en-US" sz="5400" b="1" dirty="0">
                <a:solidFill>
                  <a:schemeClr val="bg1"/>
                </a:solidFill>
              </a:rPr>
              <a:t>action points for your congregation. </a:t>
            </a:r>
          </a:p>
          <a:p>
            <a:endParaRPr lang="en-ZA" sz="5400" b="1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D12D16A-5023-E22D-F5CE-A2BBC5CC3DAF}"/>
              </a:ext>
            </a:extLst>
          </p:cNvPr>
          <p:cNvGrpSpPr/>
          <p:nvPr/>
        </p:nvGrpSpPr>
        <p:grpSpPr>
          <a:xfrm>
            <a:off x="859414" y="26034332"/>
            <a:ext cx="1441284" cy="4366009"/>
            <a:chOff x="1119233" y="5562276"/>
            <a:chExt cx="1441284" cy="4366009"/>
          </a:xfrm>
        </p:grpSpPr>
        <p:sp>
          <p:nvSpPr>
            <p:cNvPr id="29" name="Freeform 2">
              <a:extLst>
                <a:ext uri="{FF2B5EF4-FFF2-40B4-BE49-F238E27FC236}">
                  <a16:creationId xmlns:a16="http://schemas.microsoft.com/office/drawing/2014/main" id="{03130B7D-8C1F-AF58-A57E-43AC4F1275AB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1E221ED3-D17A-9A4F-A4A4-4B039F9CC4FA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31" name="TextBox 4">
            <a:extLst>
              <a:ext uri="{FF2B5EF4-FFF2-40B4-BE49-F238E27FC236}">
                <a16:creationId xmlns:a16="http://schemas.microsoft.com/office/drawing/2014/main" id="{73D792E8-427E-2DF5-0E8A-45046382BCD8}"/>
              </a:ext>
            </a:extLst>
          </p:cNvPr>
          <p:cNvSpPr txBox="1"/>
          <p:nvPr/>
        </p:nvSpPr>
        <p:spPr>
          <a:xfrm>
            <a:off x="18989596" y="1981526"/>
            <a:ext cx="10042604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THE HEALTHY CHURCH PROFILE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33B16FDE-8047-F1F1-968F-245BE1E07C81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2B02372A-6F12-1A2F-1AF4-38BEB39C0F31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CA545AD-A086-AB7F-8D20-314F68184978}"/>
              </a:ext>
            </a:extLst>
          </p:cNvPr>
          <p:cNvSpPr/>
          <p:nvPr/>
        </p:nvSpPr>
        <p:spPr>
          <a:xfrm>
            <a:off x="159869" y="-10686133"/>
            <a:ext cx="2952944" cy="10287000"/>
          </a:xfrm>
          <a:prstGeom prst="rect">
            <a:avLst/>
          </a:prstGeom>
          <a:blipFill>
            <a:blip r:embed="rId10"/>
            <a:stretch>
              <a:fillRect l="1" r="-54050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B3D1DF-C81C-C341-062B-048F01DF050C}"/>
              </a:ext>
            </a:extLst>
          </p:cNvPr>
          <p:cNvSpPr/>
          <p:nvPr/>
        </p:nvSpPr>
        <p:spPr>
          <a:xfrm>
            <a:off x="3200400" y="10541864"/>
            <a:ext cx="2978874" cy="10287000"/>
          </a:xfrm>
          <a:prstGeom prst="rect">
            <a:avLst/>
          </a:prstGeom>
          <a:blipFill>
            <a:blip r:embed="rId10"/>
            <a:stretch>
              <a:fillRect l="-106727" r="-42820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40A00E-5B01-1B06-1F95-52CFAF1435F9}"/>
              </a:ext>
            </a:extLst>
          </p:cNvPr>
          <p:cNvSpPr/>
          <p:nvPr/>
        </p:nvSpPr>
        <p:spPr>
          <a:xfrm>
            <a:off x="6253633" y="-10529713"/>
            <a:ext cx="5799784" cy="10287000"/>
          </a:xfrm>
          <a:prstGeom prst="rect">
            <a:avLst/>
          </a:prstGeom>
          <a:blipFill>
            <a:blip r:embed="rId10"/>
            <a:stretch>
              <a:fillRect l="-103883" r="-1035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9FC4989-8542-27D2-53E8-E11DB084AD34}"/>
              </a:ext>
            </a:extLst>
          </p:cNvPr>
          <p:cNvSpPr/>
          <p:nvPr/>
        </p:nvSpPr>
        <p:spPr>
          <a:xfrm>
            <a:off x="12115800" y="10541864"/>
            <a:ext cx="2978874" cy="10287000"/>
          </a:xfrm>
          <a:prstGeom prst="rect">
            <a:avLst/>
          </a:prstGeom>
          <a:blipFill>
            <a:blip r:embed="rId10"/>
            <a:stretch>
              <a:fillRect l="-429547" r="-105383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02139E4-34AF-A9BB-032A-FAFFC59604B5}"/>
              </a:ext>
            </a:extLst>
          </p:cNvPr>
          <p:cNvSpPr/>
          <p:nvPr/>
        </p:nvSpPr>
        <p:spPr>
          <a:xfrm>
            <a:off x="15163800" y="-10731062"/>
            <a:ext cx="2932737" cy="10287000"/>
          </a:xfrm>
          <a:prstGeom prst="rect">
            <a:avLst/>
          </a:prstGeom>
          <a:blipFill>
            <a:blip r:embed="rId10"/>
            <a:stretch>
              <a:fillRect l="-544918" r="-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/>
          </a:p>
        </p:txBody>
      </p:sp>
    </p:spTree>
    <p:extLst>
      <p:ext uri="{BB962C8B-B14F-4D97-AF65-F5344CB8AC3E}">
        <p14:creationId xmlns:p14="http://schemas.microsoft.com/office/powerpoint/2010/main" val="304969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127DC4-58C9-96B9-9167-272E315B2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13E5E16B-5DB2-6501-C352-E9FE475FB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37FCC1DC-DBD8-EAC3-FDA8-BC6FE854B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D09A0E7-933C-C6F1-C6AB-7BEDB239A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D4FD0C4A-EB1C-3EC8-C482-2D2CF3160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93ADD65E-7614-35AE-DDAE-7CE42626F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7E23A26C-70E3-5440-925E-843737A7F5BA}"/>
              </a:ext>
            </a:extLst>
          </p:cNvPr>
          <p:cNvSpPr txBox="1"/>
          <p:nvPr/>
        </p:nvSpPr>
        <p:spPr>
          <a:xfrm>
            <a:off x="4281237" y="1648995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THE HEALTHY CHURCH PROFILE</a:t>
            </a:r>
          </a:p>
        </p:txBody>
      </p:sp>
      <p:grpSp>
        <p:nvGrpSpPr>
          <p:cNvPr id="31" name="Group 11">
            <a:extLst>
              <a:ext uri="{FF2B5EF4-FFF2-40B4-BE49-F238E27FC236}">
                <a16:creationId xmlns:a16="http://schemas.microsoft.com/office/drawing/2014/main" id="{348AA72C-4433-CC74-B000-6EAD371F4B40}"/>
              </a:ext>
            </a:extLst>
          </p:cNvPr>
          <p:cNvGrpSpPr/>
          <p:nvPr/>
        </p:nvGrpSpPr>
        <p:grpSpPr>
          <a:xfrm>
            <a:off x="4096841" y="-2218402"/>
            <a:ext cx="12235051" cy="1482334"/>
            <a:chOff x="0" y="0"/>
            <a:chExt cx="4131838" cy="500590"/>
          </a:xfrm>
        </p:grpSpPr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100A6578-A10A-C780-E2C8-0E9B61FA4F25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5190E70C-8708-4925-F926-64912A4B8DE3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1916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000" spc="65" dirty="0">
                  <a:solidFill>
                    <a:schemeClr val="bg1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AIMS OF THIS SESSION</a:t>
              </a:r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32C36AFB-FCC9-568C-A3C5-2D812CD92437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43DF2D95-037A-4060-C141-842AAEFFC739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954D3BB1-279B-70A9-761B-340F1E0F7F4B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3591A2DE-5AF3-8472-3483-5DFE25CF0146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8DB16493-E69C-71FC-0FB6-D0C893A5D0D5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graphicFrame>
        <p:nvGraphicFramePr>
          <p:cNvPr id="21" name="Table 2">
            <a:extLst>
              <a:ext uri="{FF2B5EF4-FFF2-40B4-BE49-F238E27FC236}">
                <a16:creationId xmlns:a16="http://schemas.microsoft.com/office/drawing/2014/main" id="{539DE9FC-B32F-022C-C860-D175880FA6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489157"/>
              </p:ext>
            </p:extLst>
          </p:nvPr>
        </p:nvGraphicFramePr>
        <p:xfrm>
          <a:off x="2407871" y="2396881"/>
          <a:ext cx="14429528" cy="7591748"/>
        </p:xfrm>
        <a:graphic>
          <a:graphicData uri="http://schemas.openxmlformats.org/drawingml/2006/table">
            <a:tbl>
              <a:tblPr/>
              <a:tblGrid>
                <a:gridCol w="373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2741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Characteristic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Very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Weak (0)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Weak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ts val="2000"/>
                        </a:lnSpc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(1) </a:t>
                      </a: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Strong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ts val="2000"/>
                        </a:lnSpc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(2)</a:t>
                      </a: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Very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Strong</a:t>
                      </a: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3700" b="1" dirty="0">
                        <a:solidFill>
                          <a:schemeClr val="bg1"/>
                        </a:solidFill>
                        <a:latin typeface="Arimo Bold"/>
                        <a:ea typeface="Arimo Bold"/>
                        <a:cs typeface="Arimo Bold"/>
                        <a:sym typeface="Arimo Bold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(3)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b="1" dirty="0">
                          <a:solidFill>
                            <a:schemeClr val="bg1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TOTAL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97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Integrity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917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Body &amp; Soul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8802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Open House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324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Growth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3257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Local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6713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en-US" sz="3700" dirty="0">
                          <a:solidFill>
                            <a:schemeClr val="bg1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Love &amp; Care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176040" marR="176040" marT="176040" marB="176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708B24E5-3D59-2A53-79B2-8F36C5951B0B}"/>
              </a:ext>
            </a:extLst>
          </p:cNvPr>
          <p:cNvGrpSpPr/>
          <p:nvPr/>
        </p:nvGrpSpPr>
        <p:grpSpPr>
          <a:xfrm>
            <a:off x="1119233" y="10629900"/>
            <a:ext cx="1441284" cy="4366009"/>
            <a:chOff x="1119233" y="5562276"/>
            <a:chExt cx="1441284" cy="4366009"/>
          </a:xfrm>
        </p:grpSpPr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822039BA-34B9-D893-542E-82316B80878C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3B12D181-8A74-B0EA-BCBD-0BECD469EC86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26" name="TextBox 4">
            <a:extLst>
              <a:ext uri="{FF2B5EF4-FFF2-40B4-BE49-F238E27FC236}">
                <a16:creationId xmlns:a16="http://schemas.microsoft.com/office/drawing/2014/main" id="{98E71A2A-AFB1-1C58-7D48-DA19E1ABE86F}"/>
              </a:ext>
            </a:extLst>
          </p:cNvPr>
          <p:cNvSpPr txBox="1"/>
          <p:nvPr/>
        </p:nvSpPr>
        <p:spPr>
          <a:xfrm>
            <a:off x="18745200" y="1648995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INTRODUCING THE TOPIC</a:t>
            </a:r>
          </a:p>
        </p:txBody>
      </p:sp>
    </p:spTree>
    <p:extLst>
      <p:ext uri="{BB962C8B-B14F-4D97-AF65-F5344CB8AC3E}">
        <p14:creationId xmlns:p14="http://schemas.microsoft.com/office/powerpoint/2010/main" val="1501234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451B6E-33AD-7F06-B61F-C0DC2015C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FC23005B-FFA5-4DB1-AAF8-CDAF379F8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E28432AB-AB24-6AF1-2239-4E7B500DD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839502F9-CC9A-9976-870F-44E431312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5CF1E22F-3D84-35F6-6894-8D125FA03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D1FE755B-B37E-DFB6-E93E-5228D0C0B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7DA5D9A5-D291-0FA4-F65B-299D4D6BFB69}"/>
              </a:ext>
            </a:extLst>
          </p:cNvPr>
          <p:cNvSpPr txBox="1"/>
          <p:nvPr/>
        </p:nvSpPr>
        <p:spPr>
          <a:xfrm>
            <a:off x="4281237" y="2005294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INTRODUCING THE TOPIC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27E611C-2554-327E-07FF-FD3177CBC21C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6B04BF6-9354-A24D-3037-4D8C0027876A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053267F8-3A09-BD0C-1681-EF50A5A06995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75B64C54-FEF5-43F3-F95A-3EBE7B7E76CF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84F3491A-7CAB-486C-AB79-26A8CC8879B7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9037392-1348-6D43-054D-1BC2B83709D4}"/>
              </a:ext>
            </a:extLst>
          </p:cNvPr>
          <p:cNvGrpSpPr/>
          <p:nvPr/>
        </p:nvGrpSpPr>
        <p:grpSpPr>
          <a:xfrm>
            <a:off x="1119233" y="5628891"/>
            <a:ext cx="1441284" cy="4366009"/>
            <a:chOff x="1119233" y="5562276"/>
            <a:chExt cx="1441284" cy="4366009"/>
          </a:xfrm>
        </p:grpSpPr>
        <p:sp>
          <p:nvSpPr>
            <p:cNvPr id="23" name="Freeform 2">
              <a:extLst>
                <a:ext uri="{FF2B5EF4-FFF2-40B4-BE49-F238E27FC236}">
                  <a16:creationId xmlns:a16="http://schemas.microsoft.com/office/drawing/2014/main" id="{0460320D-24D8-9A08-3451-52DCF6E330F5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AE0FEDDB-93BA-1346-720A-69194F3BBECB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981854C-B688-41FC-D23F-8D3E1C398AB9}"/>
              </a:ext>
            </a:extLst>
          </p:cNvPr>
          <p:cNvSpPr txBox="1"/>
          <p:nvPr/>
        </p:nvSpPr>
        <p:spPr>
          <a:xfrm>
            <a:off x="4116982" y="3913254"/>
            <a:ext cx="13630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Handout 1 – The Six Characteristics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Handout 2 – Healthy Church Scoring Guide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0FAF950-E33D-FE0A-1A22-3845E88FF41D}"/>
              </a:ext>
            </a:extLst>
          </p:cNvPr>
          <p:cNvGrpSpPr/>
          <p:nvPr/>
        </p:nvGrpSpPr>
        <p:grpSpPr>
          <a:xfrm>
            <a:off x="1119233" y="10847195"/>
            <a:ext cx="1441284" cy="4366009"/>
            <a:chOff x="1119233" y="5562276"/>
            <a:chExt cx="1441284" cy="4366009"/>
          </a:xfrm>
        </p:grpSpPr>
        <p:sp>
          <p:nvSpPr>
            <p:cNvPr id="30" name="Freeform 2">
              <a:extLst>
                <a:ext uri="{FF2B5EF4-FFF2-40B4-BE49-F238E27FC236}">
                  <a16:creationId xmlns:a16="http://schemas.microsoft.com/office/drawing/2014/main" id="{6F2CBB21-94A6-0BEE-A686-1B83C4DE27E3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4" name="TextBox 7">
              <a:extLst>
                <a:ext uri="{FF2B5EF4-FFF2-40B4-BE49-F238E27FC236}">
                  <a16:creationId xmlns:a16="http://schemas.microsoft.com/office/drawing/2014/main" id="{3C86C1D6-F84C-30D8-93B8-ED05D90D7434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2</a:t>
              </a:r>
            </a:p>
          </p:txBody>
        </p:sp>
      </p:grpSp>
      <p:sp>
        <p:nvSpPr>
          <p:cNvPr id="35" name="TextBox 4">
            <a:extLst>
              <a:ext uri="{FF2B5EF4-FFF2-40B4-BE49-F238E27FC236}">
                <a16:creationId xmlns:a16="http://schemas.microsoft.com/office/drawing/2014/main" id="{C25B6F99-ED25-C130-D05A-3255F0AEA96B}"/>
              </a:ext>
            </a:extLst>
          </p:cNvPr>
          <p:cNvSpPr txBox="1"/>
          <p:nvPr/>
        </p:nvSpPr>
        <p:spPr>
          <a:xfrm>
            <a:off x="19111941" y="2188720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SCORING THE SIX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2162353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D8AFF4-FFF5-617C-EAB0-720DF81FF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5C826BDB-7E65-AA7A-F226-499CBDF3C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538F5695-6405-89DE-F4E7-440329772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957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C8F72745-E4E9-22FE-269D-E65B7EE8E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6F924E3-0284-CEE0-FD95-024E2D95A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0CAC6D14-AD4D-F9F9-8CBC-4C1B4299E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561E7A98-D114-BD6F-963A-EFB82D44A2D6}"/>
              </a:ext>
            </a:extLst>
          </p:cNvPr>
          <p:cNvSpPr txBox="1"/>
          <p:nvPr/>
        </p:nvSpPr>
        <p:spPr>
          <a:xfrm>
            <a:off x="4281237" y="2263202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SCORING THE SIX CHARACTERISTICS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0031769-2829-41F6-D6CC-005BBC46B856}"/>
              </a:ext>
            </a:extLst>
          </p:cNvPr>
          <p:cNvGrpSpPr/>
          <p:nvPr/>
        </p:nvGrpSpPr>
        <p:grpSpPr>
          <a:xfrm>
            <a:off x="2320839" y="-6019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4ECE3F-9775-2EAB-F6D5-41691A76B951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B7B7EA40-F1A0-EADC-6B93-B03F96DA35D7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3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AD7524AA-BAA2-589C-A965-FA9B51EF2067}"/>
              </a:ext>
            </a:extLst>
          </p:cNvPr>
          <p:cNvSpPr txBox="1"/>
          <p:nvPr/>
        </p:nvSpPr>
        <p:spPr>
          <a:xfrm rot="21384340">
            <a:off x="-1494388" y="1591822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Self Portrait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52B07E32-DA14-66D0-EDE6-DAA413AB82E8}"/>
              </a:ext>
            </a:extLst>
          </p:cNvPr>
          <p:cNvSpPr txBox="1"/>
          <p:nvPr/>
        </p:nvSpPr>
        <p:spPr>
          <a:xfrm rot="-165529">
            <a:off x="-357107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Healthy Church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261B6E-5FAB-991B-9FCC-2E0559B72753}"/>
              </a:ext>
            </a:extLst>
          </p:cNvPr>
          <p:cNvSpPr txBox="1"/>
          <p:nvPr/>
        </p:nvSpPr>
        <p:spPr>
          <a:xfrm>
            <a:off x="4116982" y="3913254"/>
            <a:ext cx="136302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Do not complete the scores until all the terms have been explained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Handout 3 – Healthy Church Check Individual Score Sheet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D0598C9-1AF0-2613-8820-660201B2C3E9}"/>
              </a:ext>
            </a:extLst>
          </p:cNvPr>
          <p:cNvGrpSpPr/>
          <p:nvPr/>
        </p:nvGrpSpPr>
        <p:grpSpPr>
          <a:xfrm>
            <a:off x="1119233" y="5628891"/>
            <a:ext cx="1441284" cy="4366009"/>
            <a:chOff x="1119233" y="5562276"/>
            <a:chExt cx="1441284" cy="4366009"/>
          </a:xfrm>
        </p:grpSpPr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93466D81-F15C-5228-0C54-C3BDD0265907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1C190E63-B45B-0E6C-C82A-F9C1CFAADB85}"/>
                </a:ext>
              </a:extLst>
            </p:cNvPr>
            <p:cNvSpPr txBox="1"/>
            <p:nvPr/>
          </p:nvSpPr>
          <p:spPr>
            <a:xfrm rot="16200000">
              <a:off x="-388859" y="7691271"/>
              <a:ext cx="3664437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2</a:t>
              </a:r>
            </a:p>
          </p:txBody>
        </p:sp>
      </p:grpSp>
      <p:sp>
        <p:nvSpPr>
          <p:cNvPr id="10" name="TextBox 4">
            <a:extLst>
              <a:ext uri="{FF2B5EF4-FFF2-40B4-BE49-F238E27FC236}">
                <a16:creationId xmlns:a16="http://schemas.microsoft.com/office/drawing/2014/main" id="{3511272D-80A9-D01F-8D88-4FF9625A45B2}"/>
              </a:ext>
            </a:extLst>
          </p:cNvPr>
          <p:cNvSpPr txBox="1"/>
          <p:nvPr/>
        </p:nvSpPr>
        <p:spPr>
          <a:xfrm>
            <a:off x="-10340696" y="2005294"/>
            <a:ext cx="10972800" cy="586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000" spc="69" dirty="0">
                <a:solidFill>
                  <a:srgbClr val="1C3DB5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INTRODUCING THE TOPIC</a:t>
            </a:r>
          </a:p>
        </p:txBody>
      </p:sp>
    </p:spTree>
    <p:extLst>
      <p:ext uri="{BB962C8B-B14F-4D97-AF65-F5344CB8AC3E}">
        <p14:creationId xmlns:p14="http://schemas.microsoft.com/office/powerpoint/2010/main" val="2539619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5B3AF8-D4DD-B3C6-ED2E-8B45545FA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3ED38D6E-C2EE-F20D-623E-EA0FB4CF1E47}"/>
              </a:ext>
            </a:extLst>
          </p:cNvPr>
          <p:cNvSpPr txBox="1"/>
          <p:nvPr/>
        </p:nvSpPr>
        <p:spPr>
          <a:xfrm>
            <a:off x="6324600" y="4916581"/>
            <a:ext cx="12001500" cy="22089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SIX CHARACTERISTICS OF </a:t>
            </a: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endParaRPr lang="en-US" sz="11500" spc="69" dirty="0">
              <a:solidFill>
                <a:srgbClr val="C00000"/>
              </a:solidFill>
              <a:latin typeface="Tek Tall Arabic medium"/>
              <a:ea typeface="Tek Tall Arabic medium"/>
              <a:cs typeface="Tek Tall Arabic medium"/>
              <a:sym typeface="Tek Tall Arabic medium"/>
            </a:endParaRPr>
          </a:p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A HEALTHY CHURCH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E7DAD4AA-515A-3C38-99ED-28A2FE82EDAB}"/>
              </a:ext>
            </a:extLst>
          </p:cNvPr>
          <p:cNvSpPr txBox="1"/>
          <p:nvPr/>
        </p:nvSpPr>
        <p:spPr>
          <a:xfrm>
            <a:off x="6400800" y="12077700"/>
            <a:ext cx="7086600" cy="721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2"/>
              </a:lnSpc>
              <a:spcBef>
                <a:spcPct val="0"/>
              </a:spcBef>
            </a:pPr>
            <a:r>
              <a:rPr lang="en-US" sz="11500" spc="69" dirty="0">
                <a:solidFill>
                  <a:srgbClr val="C00000"/>
                </a:solidFill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INTEGRITY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F639C60-5027-499F-0052-120EB0F7B61D}"/>
              </a:ext>
            </a:extLst>
          </p:cNvPr>
          <p:cNvGrpSpPr/>
          <p:nvPr/>
        </p:nvGrpSpPr>
        <p:grpSpPr>
          <a:xfrm rot="19720415">
            <a:off x="-5828506" y="-2227"/>
            <a:ext cx="11097993" cy="10312882"/>
            <a:chOff x="-5828506" y="-2226"/>
            <a:chExt cx="11097993" cy="10312882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D631FA8A-2E23-B4A1-6517-3BC722B0D9A0}"/>
                </a:ext>
              </a:extLst>
            </p:cNvPr>
            <p:cNvSpPr/>
            <p:nvPr/>
          </p:nvSpPr>
          <p:spPr>
            <a:xfrm>
              <a:off x="-5378408" y="-2226"/>
              <a:ext cx="10172700" cy="10312882"/>
            </a:xfrm>
            <a:prstGeom prst="donut">
              <a:avLst>
                <a:gd name="adj" fmla="val 8445"/>
              </a:avLst>
            </a:prstGeom>
            <a:solidFill>
              <a:srgbClr val="1C3DB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chemeClr val="tx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FDF7CF6-8E4C-87A0-07CB-5B4C7F9D5D5D}"/>
                </a:ext>
              </a:extLst>
            </p:cNvPr>
            <p:cNvSpPr/>
            <p:nvPr/>
          </p:nvSpPr>
          <p:spPr>
            <a:xfrm>
              <a:off x="3541487" y="4257633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7DA00C5-D082-38D3-3B2A-A8DB9F406DC7}"/>
                </a:ext>
              </a:extLst>
            </p:cNvPr>
            <p:cNvSpPr/>
            <p:nvPr/>
          </p:nvSpPr>
          <p:spPr>
            <a:xfrm>
              <a:off x="1371601" y="48732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114496F-4422-6B5A-6831-4BC45FFEAC6C}"/>
                </a:ext>
              </a:extLst>
            </p:cNvPr>
            <p:cNvSpPr/>
            <p:nvPr/>
          </p:nvSpPr>
          <p:spPr>
            <a:xfrm>
              <a:off x="-5828506" y="4290214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FDC319A-43F8-83AA-08A3-C364001F8DE4}"/>
                </a:ext>
              </a:extLst>
            </p:cNvPr>
            <p:cNvSpPr/>
            <p:nvPr/>
          </p:nvSpPr>
          <p:spPr>
            <a:xfrm>
              <a:off x="-3258308" y="195931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55E1845-4D64-0434-1B49-17CC5C107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25017" y="626638"/>
              <a:ext cx="1221165" cy="1338263"/>
            </a:xfrm>
            <a:prstGeom prst="rect">
              <a:avLst/>
            </a:prstGeom>
          </p:spPr>
        </p:pic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5EEE7C28-CC8F-079A-6D5C-7CA7BC493E48}"/>
                </a:ext>
              </a:extLst>
            </p:cNvPr>
            <p:cNvSpPr/>
            <p:nvPr/>
          </p:nvSpPr>
          <p:spPr>
            <a:xfrm>
              <a:off x="-3036414" y="336723"/>
              <a:ext cx="1284213" cy="1284213"/>
            </a:xfrm>
            <a:custGeom>
              <a:avLst/>
              <a:gdLst/>
              <a:ahLst/>
              <a:cxnLst/>
              <a:rect l="l" t="t" r="r" b="b"/>
              <a:pathLst>
                <a:path w="2249098" h="2249098">
                  <a:moveTo>
                    <a:pt x="0" y="0"/>
                  </a:moveTo>
                  <a:lnTo>
                    <a:pt x="2249098" y="0"/>
                  </a:lnTo>
                  <a:lnTo>
                    <a:pt x="2249098" y="2249098"/>
                  </a:lnTo>
                  <a:lnTo>
                    <a:pt x="0" y="2249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FAE1034-E609-B89B-DCF8-9A87F150EDA6}"/>
                </a:ext>
              </a:extLst>
            </p:cNvPr>
            <p:cNvSpPr/>
            <p:nvPr/>
          </p:nvSpPr>
          <p:spPr>
            <a:xfrm>
              <a:off x="1371600" y="8225651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D98B560-8655-AAAA-12FD-E9F8A1E6F7BA}"/>
                </a:ext>
              </a:extLst>
            </p:cNvPr>
            <p:cNvSpPr/>
            <p:nvPr/>
          </p:nvSpPr>
          <p:spPr>
            <a:xfrm>
              <a:off x="-3258306" y="8363069"/>
              <a:ext cx="1728000" cy="17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195E1B5B-D798-1DA5-9158-3485C4F478C1}"/>
                </a:ext>
              </a:extLst>
            </p:cNvPr>
            <p:cNvSpPr/>
            <p:nvPr/>
          </p:nvSpPr>
          <p:spPr>
            <a:xfrm>
              <a:off x="-5562599" y="4459525"/>
              <a:ext cx="1263258" cy="1319329"/>
            </a:xfrm>
            <a:custGeom>
              <a:avLst/>
              <a:gdLst/>
              <a:ahLst/>
              <a:cxnLst/>
              <a:rect l="l" t="t" r="r" b="b"/>
              <a:pathLst>
                <a:path w="2122602" h="2216816">
                  <a:moveTo>
                    <a:pt x="0" y="0"/>
                  </a:moveTo>
                  <a:lnTo>
                    <a:pt x="2122602" y="0"/>
                  </a:lnTo>
                  <a:lnTo>
                    <a:pt x="2122602" y="2216816"/>
                  </a:lnTo>
                  <a:lnTo>
                    <a:pt x="0" y="2216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A4AA766A-57D9-0A1C-1B57-C3C673FAB980}"/>
                </a:ext>
              </a:extLst>
            </p:cNvPr>
            <p:cNvSpPr/>
            <p:nvPr/>
          </p:nvSpPr>
          <p:spPr>
            <a:xfrm>
              <a:off x="-3005770" y="8603558"/>
              <a:ext cx="1074877" cy="1312828"/>
            </a:xfrm>
            <a:custGeom>
              <a:avLst/>
              <a:gdLst/>
              <a:ahLst/>
              <a:cxnLst/>
              <a:rect l="l" t="t" r="r" b="b"/>
              <a:pathLst>
                <a:path w="1957637" h="2391008">
                  <a:moveTo>
                    <a:pt x="0" y="0"/>
                  </a:moveTo>
                  <a:lnTo>
                    <a:pt x="1957637" y="0"/>
                  </a:lnTo>
                  <a:lnTo>
                    <a:pt x="1957637" y="2391008"/>
                  </a:lnTo>
                  <a:lnTo>
                    <a:pt x="0" y="23910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B94990B-4D63-6259-333A-998FA0C046C5}"/>
                </a:ext>
              </a:extLst>
            </p:cNvPr>
            <p:cNvSpPr/>
            <p:nvPr/>
          </p:nvSpPr>
          <p:spPr>
            <a:xfrm>
              <a:off x="1539361" y="8496301"/>
              <a:ext cx="1255344" cy="1165901"/>
            </a:xfrm>
            <a:custGeom>
              <a:avLst/>
              <a:gdLst/>
              <a:ahLst/>
              <a:cxnLst/>
              <a:rect l="l" t="t" r="r" b="b"/>
              <a:pathLst>
                <a:path w="2575568" h="2392059">
                  <a:moveTo>
                    <a:pt x="0" y="0"/>
                  </a:moveTo>
                  <a:lnTo>
                    <a:pt x="2575568" y="0"/>
                  </a:lnTo>
                  <a:lnTo>
                    <a:pt x="2575568" y="2392059"/>
                  </a:lnTo>
                  <a:lnTo>
                    <a:pt x="0" y="23920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58AF9D4-6205-F920-2AF6-FBED801C6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40946" y="4604167"/>
              <a:ext cx="1523508" cy="10727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9821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6956</TotalTime>
  <Words>579</Words>
  <Application>Microsoft Office PowerPoint</Application>
  <PresentationFormat>Custom</PresentationFormat>
  <Paragraphs>173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Calibri (MS)</vt:lpstr>
      <vt:lpstr>Calibri</vt:lpstr>
      <vt:lpstr>Arimo Bold</vt:lpstr>
      <vt:lpstr>Aptos</vt:lpstr>
      <vt:lpstr>Wingdings</vt:lpstr>
      <vt:lpstr>Tek Tall Arabic medium</vt:lpstr>
      <vt:lpstr>Anton</vt:lpstr>
      <vt:lpstr>Arial</vt:lpstr>
      <vt:lpstr>Arimo</vt:lpstr>
      <vt:lpstr>Tek Tall Arabic medium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FutureFocus_UPCSA (Presentation)</dc:title>
  <dc:creator>Sascha Marchinkowski</dc:creator>
  <cp:lastModifiedBy>Sascha Marchinkowski</cp:lastModifiedBy>
  <cp:revision>3</cp:revision>
  <dcterms:created xsi:type="dcterms:W3CDTF">2006-08-16T00:00:00Z</dcterms:created>
  <dcterms:modified xsi:type="dcterms:W3CDTF">2025-02-03T10:25:33Z</dcterms:modified>
  <dc:identifier>DAGcR_FzXAA</dc:identifier>
</cp:coreProperties>
</file>