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3"/>
  </p:notesMasterIdLst>
  <p:sldIdLst>
    <p:sldId id="349" r:id="rId2"/>
    <p:sldId id="309" r:id="rId3"/>
    <p:sldId id="321" r:id="rId4"/>
    <p:sldId id="322" r:id="rId5"/>
    <p:sldId id="323" r:id="rId6"/>
    <p:sldId id="324" r:id="rId7"/>
    <p:sldId id="325" r:id="rId8"/>
    <p:sldId id="326" r:id="rId9"/>
    <p:sldId id="327" r:id="rId10"/>
    <p:sldId id="328" r:id="rId11"/>
    <p:sldId id="350" r:id="rId12"/>
  </p:sldIdLst>
  <p:sldSz cx="18288000" cy="10287000"/>
  <p:notesSz cx="6858000" cy="9144000"/>
  <p:embeddedFontLst>
    <p:embeddedFont>
      <p:font typeface="Anton" panose="00000500000000000000" pitchFamily="2" charset="0"/>
      <p:regular r:id="rId14"/>
    </p:embeddedFont>
    <p:embeddedFont>
      <p:font typeface="Calibri (MS)" panose="020B0604020202020204" charset="0"/>
      <p:regular r:id="rId15"/>
    </p:embeddedFont>
    <p:embeddedFont>
      <p:font typeface="Tek Tall Arabic medium" panose="020B0604020202020204" charset="-78"/>
      <p:regular r:id="rId16"/>
    </p:embeddedFont>
    <p:embeddedFont>
      <p:font typeface="Tek Tall Arabic medium Bold" panose="020B0604020202020204" charset="-78"/>
      <p:regular r:id="rId17"/>
    </p:embeddedFont>
    <p:embeddedFont>
      <p:font typeface="Teko" panose="02000000000000000000" pitchFamily="2" charset="0"/>
      <p:regular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3DB5"/>
    <a:srgbClr val="7AA7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F304ADD-57EC-4F1A-8B6F-673BDBC075FE}" v="61" dt="2025-02-03T10:16:23.09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4" d="100"/>
          <a:sy n="54" d="100"/>
        </p:scale>
        <p:origin x="68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98FF15-AF0E-411C-855F-515A14DD7581}" type="datetimeFigureOut">
              <a:rPr lang="en-ZA" smtClean="0"/>
              <a:t>2025/02/03</a:t>
            </a:fld>
            <a:endParaRPr lang="en-Z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Z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974F77-A6C2-42A8-8F3B-BC3F8398DC62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514083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7308EA-AE86-4FDB-1E5E-45CB8975DD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AE38020-B1B3-7F9D-84FC-AB33DD5F3F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79A57BA-1FDD-13BD-979D-443C2DED82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003FE8-A1DD-2C8E-D7B7-F0DAB25B9A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974F77-A6C2-42A8-8F3B-BC3F8398DC62}" type="slidenum">
              <a:rPr lang="en-ZA" smtClean="0"/>
              <a:t>1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0583113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4A0B0A-7EED-8F9F-2E33-3605605EED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C8D9E63-4528-DC90-6900-713D7A43E6F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913C78B-D620-85A0-3F4B-0E5D5915D3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24CC8D-F04D-7635-B334-87961802CCD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974F77-A6C2-42A8-8F3B-BC3F8398DC62}" type="slidenum">
              <a:rPr lang="en-ZA" smtClean="0"/>
              <a:t>11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629686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3" Type="http://schemas.openxmlformats.org/officeDocument/2006/relationships/image" Target="../media/image7.svg"/><Relationship Id="rId7" Type="http://schemas.openxmlformats.org/officeDocument/2006/relationships/image" Target="../media/image13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10" Type="http://schemas.openxmlformats.org/officeDocument/2006/relationships/image" Target="../media/image9.svg"/><Relationship Id="rId4" Type="http://schemas.openxmlformats.org/officeDocument/2006/relationships/image" Target="../media/image10.png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13.svg"/><Relationship Id="rId7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43DE33-BDBB-A452-5394-BBF897E03D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BDDD8445-DEF7-C565-051D-96C679FCCB26}"/>
              </a:ext>
            </a:extLst>
          </p:cNvPr>
          <p:cNvGrpSpPr/>
          <p:nvPr/>
        </p:nvGrpSpPr>
        <p:grpSpPr>
          <a:xfrm>
            <a:off x="0" y="0"/>
            <a:ext cx="14974883" cy="10148565"/>
            <a:chOff x="0" y="15354"/>
            <a:chExt cx="14974883" cy="10148565"/>
          </a:xfrm>
        </p:grpSpPr>
        <p:sp>
          <p:nvSpPr>
            <p:cNvPr id="7" name="Freeform 2">
              <a:extLst>
                <a:ext uri="{FF2B5EF4-FFF2-40B4-BE49-F238E27FC236}">
                  <a16:creationId xmlns:a16="http://schemas.microsoft.com/office/drawing/2014/main" id="{70AAA977-C9A2-9DBF-C42E-0E9A97634296}"/>
                </a:ext>
              </a:extLst>
            </p:cNvPr>
            <p:cNvSpPr/>
            <p:nvPr/>
          </p:nvSpPr>
          <p:spPr>
            <a:xfrm flipV="1">
              <a:off x="0" y="15354"/>
              <a:ext cx="12961211" cy="3234816"/>
            </a:xfrm>
            <a:custGeom>
              <a:avLst/>
              <a:gdLst/>
              <a:ahLst/>
              <a:cxnLst/>
              <a:rect l="l" t="t" r="r" b="b"/>
              <a:pathLst>
                <a:path w="7634423" h="1447359">
                  <a:moveTo>
                    <a:pt x="0" y="1447359"/>
                  </a:moveTo>
                  <a:lnTo>
                    <a:pt x="7634424" y="1447359"/>
                  </a:lnTo>
                  <a:lnTo>
                    <a:pt x="7634424" y="0"/>
                  </a:lnTo>
                  <a:lnTo>
                    <a:pt x="0" y="0"/>
                  </a:lnTo>
                  <a:lnTo>
                    <a:pt x="0" y="1447359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8" name="TextBox 3">
              <a:extLst>
                <a:ext uri="{FF2B5EF4-FFF2-40B4-BE49-F238E27FC236}">
                  <a16:creationId xmlns:a16="http://schemas.microsoft.com/office/drawing/2014/main" id="{042C2081-7B80-9C3E-C70C-9A81EBD77148}"/>
                </a:ext>
              </a:extLst>
            </p:cNvPr>
            <p:cNvSpPr txBox="1"/>
            <p:nvPr/>
          </p:nvSpPr>
          <p:spPr>
            <a:xfrm rot="21434471">
              <a:off x="5928646" y="1704687"/>
              <a:ext cx="7160284" cy="120783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9187"/>
                </a:lnSpc>
                <a:spcBef>
                  <a:spcPct val="0"/>
                </a:spcBef>
              </a:pPr>
              <a:r>
                <a:rPr lang="en-US" sz="9600" spc="223" dirty="0">
                  <a:solidFill>
                    <a:srgbClr val="CF0A0A"/>
                  </a:solidFill>
                  <a:latin typeface="Anton" panose="00000500000000000000" pitchFamily="2" charset="0"/>
                  <a:ea typeface="Anton"/>
                  <a:cs typeface="Anton"/>
                  <a:sym typeface="Anton"/>
                </a:rPr>
                <a:t>Future Focus:</a:t>
              </a:r>
            </a:p>
          </p:txBody>
        </p:sp>
        <p:sp>
          <p:nvSpPr>
            <p:cNvPr id="14" name="Freeform 4">
              <a:extLst>
                <a:ext uri="{FF2B5EF4-FFF2-40B4-BE49-F238E27FC236}">
                  <a16:creationId xmlns:a16="http://schemas.microsoft.com/office/drawing/2014/main" id="{8883C31B-A1C0-1D5F-1C47-AB99E4CBF9DB}"/>
                </a:ext>
              </a:extLst>
            </p:cNvPr>
            <p:cNvSpPr/>
            <p:nvPr/>
          </p:nvSpPr>
          <p:spPr>
            <a:xfrm>
              <a:off x="4602885" y="3212070"/>
              <a:ext cx="10371998" cy="6461161"/>
            </a:xfrm>
            <a:custGeom>
              <a:avLst/>
              <a:gdLst/>
              <a:ahLst/>
              <a:cxnLst/>
              <a:rect l="l" t="t" r="r" b="b"/>
              <a:pathLst>
                <a:path w="7035892" h="4661278">
                  <a:moveTo>
                    <a:pt x="0" y="0"/>
                  </a:moveTo>
                  <a:lnTo>
                    <a:pt x="7035892" y="0"/>
                  </a:lnTo>
                  <a:lnTo>
                    <a:pt x="7035892" y="4661278"/>
                  </a:lnTo>
                  <a:lnTo>
                    <a:pt x="0" y="466127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ZA" dirty="0"/>
            </a:p>
          </p:txBody>
        </p:sp>
        <p:sp>
          <p:nvSpPr>
            <p:cNvPr id="15" name="TextBox 5">
              <a:extLst>
                <a:ext uri="{FF2B5EF4-FFF2-40B4-BE49-F238E27FC236}">
                  <a16:creationId xmlns:a16="http://schemas.microsoft.com/office/drawing/2014/main" id="{0803AEF4-FB1C-A606-34E2-4E6BB81E6397}"/>
                </a:ext>
              </a:extLst>
            </p:cNvPr>
            <p:cNvSpPr txBox="1"/>
            <p:nvPr/>
          </p:nvSpPr>
          <p:spPr>
            <a:xfrm rot="21434471">
              <a:off x="5358516" y="2787752"/>
              <a:ext cx="8860738" cy="143308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0061"/>
                </a:lnSpc>
                <a:spcBef>
                  <a:spcPct val="0"/>
                </a:spcBef>
              </a:pPr>
              <a:r>
                <a:rPr lang="en-US" sz="12000" spc="244" dirty="0">
                  <a:solidFill>
                    <a:srgbClr val="1C3DB5"/>
                  </a:solidFill>
                  <a:latin typeface="Teko" panose="02000000000000000000" pitchFamily="2" charset="0"/>
                  <a:ea typeface="Tek Tall Arabic medium"/>
                  <a:cs typeface="Teko" panose="02000000000000000000" pitchFamily="2" charset="0"/>
                  <a:sym typeface="Tek Tall Arabic medium"/>
                </a:rPr>
                <a:t>THE WAY AHEAD</a:t>
              </a:r>
            </a:p>
          </p:txBody>
        </p:sp>
        <p:sp>
          <p:nvSpPr>
            <p:cNvPr id="16" name="TextBox 9">
              <a:extLst>
                <a:ext uri="{FF2B5EF4-FFF2-40B4-BE49-F238E27FC236}">
                  <a16:creationId xmlns:a16="http://schemas.microsoft.com/office/drawing/2014/main" id="{E37CDC67-A7BD-ED19-29F4-A6FDC04F2007}"/>
                </a:ext>
              </a:extLst>
            </p:cNvPr>
            <p:cNvSpPr txBox="1"/>
            <p:nvPr/>
          </p:nvSpPr>
          <p:spPr>
            <a:xfrm>
              <a:off x="1728522" y="9030564"/>
              <a:ext cx="8101278" cy="30636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185"/>
                </a:lnSpc>
                <a:spcBef>
                  <a:spcPct val="0"/>
                </a:spcBef>
              </a:pPr>
              <a:r>
                <a:rPr lang="en-US" sz="2800" spc="53" dirty="0">
                  <a:solidFill>
                    <a:srgbClr val="012F71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The Uniting Presbyterian Church of Southern Africa</a:t>
              </a:r>
            </a:p>
          </p:txBody>
        </p:sp>
        <p:sp>
          <p:nvSpPr>
            <p:cNvPr id="17" name="TextBox 10">
              <a:extLst>
                <a:ext uri="{FF2B5EF4-FFF2-40B4-BE49-F238E27FC236}">
                  <a16:creationId xmlns:a16="http://schemas.microsoft.com/office/drawing/2014/main" id="{D073F26B-F229-8749-2265-4F146317422F}"/>
                </a:ext>
              </a:extLst>
            </p:cNvPr>
            <p:cNvSpPr txBox="1"/>
            <p:nvPr/>
          </p:nvSpPr>
          <p:spPr>
            <a:xfrm>
              <a:off x="1412212" y="9591055"/>
              <a:ext cx="6168832" cy="30636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185"/>
                </a:lnSpc>
                <a:spcBef>
                  <a:spcPct val="0"/>
                </a:spcBef>
              </a:pPr>
              <a:r>
                <a:rPr lang="en-US" sz="2800" spc="53" dirty="0">
                  <a:solidFill>
                    <a:srgbClr val="012F71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Mission &amp; Discipleship Committee</a:t>
              </a: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D9B374CF-0F97-302F-9D90-522E5FE25EE8}"/>
                </a:ext>
              </a:extLst>
            </p:cNvPr>
            <p:cNvCxnSpPr/>
            <p:nvPr/>
          </p:nvCxnSpPr>
          <p:spPr>
            <a:xfrm>
              <a:off x="1931061" y="9426054"/>
              <a:ext cx="7696200" cy="0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9" name="Picture 18" descr="A blue and red cross with red and white lines&#10;&#10;Description automatically generated">
              <a:extLst>
                <a:ext uri="{FF2B5EF4-FFF2-40B4-BE49-F238E27FC236}">
                  <a16:creationId xmlns:a16="http://schemas.microsoft.com/office/drawing/2014/main" id="{2AF004F4-4FA2-4A1C-1159-32F1A109E4F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3021" y="7810500"/>
              <a:ext cx="1744902" cy="235341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72771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57A41F9-1C46-8DED-9E7A-6D01155664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62C5FDF8-1CF0-6F08-0CF5-800A2E952D92}"/>
              </a:ext>
            </a:extLst>
          </p:cNvPr>
          <p:cNvSpPr txBox="1"/>
          <p:nvPr/>
        </p:nvSpPr>
        <p:spPr>
          <a:xfrm>
            <a:off x="3657600" y="3391912"/>
            <a:ext cx="1363027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Font typeface="+mj-lt"/>
              <a:buAutoNum type="arabicPeriod" startAt="7"/>
            </a:pPr>
            <a:r>
              <a:rPr lang="en-ZA" sz="4800" b="1" dirty="0">
                <a:solidFill>
                  <a:schemeClr val="bg1"/>
                </a:solidFill>
              </a:rPr>
              <a:t>What difference does it make to the community that the church is present? </a:t>
            </a:r>
          </a:p>
          <a:p>
            <a:pPr marL="914400" indent="-914400">
              <a:buFont typeface="+mj-lt"/>
              <a:buAutoNum type="arabicPeriod" startAt="7"/>
            </a:pPr>
            <a:r>
              <a:rPr lang="en-ZA" sz="4800" b="1" dirty="0">
                <a:solidFill>
                  <a:schemeClr val="bg1"/>
                </a:solidFill>
              </a:rPr>
              <a:t>Would the community miss the church if it wasn’t there?</a:t>
            </a:r>
          </a:p>
        </p:txBody>
      </p:sp>
      <p:grpSp>
        <p:nvGrpSpPr>
          <p:cNvPr id="7" name="Group 4">
            <a:extLst>
              <a:ext uri="{FF2B5EF4-FFF2-40B4-BE49-F238E27FC236}">
                <a16:creationId xmlns:a16="http://schemas.microsoft.com/office/drawing/2014/main" id="{8E27B554-A09B-6420-C4D2-EF7EC7EE2968}"/>
              </a:ext>
            </a:extLst>
          </p:cNvPr>
          <p:cNvGrpSpPr/>
          <p:nvPr/>
        </p:nvGrpSpPr>
        <p:grpSpPr>
          <a:xfrm>
            <a:off x="2486340" y="89710"/>
            <a:ext cx="1796143" cy="1163106"/>
            <a:chOff x="0" y="0"/>
            <a:chExt cx="3095063" cy="1369565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5530BA30-D8BA-AC06-49E8-F5F7991F2495}"/>
                </a:ext>
              </a:extLst>
            </p:cNvPr>
            <p:cNvSpPr/>
            <p:nvPr/>
          </p:nvSpPr>
          <p:spPr>
            <a:xfrm>
              <a:off x="0" y="0"/>
              <a:ext cx="3095063" cy="1369565"/>
            </a:xfrm>
            <a:custGeom>
              <a:avLst/>
              <a:gdLst/>
              <a:ahLst/>
              <a:cxnLst/>
              <a:rect l="l" t="t" r="r" b="b"/>
              <a:pathLst>
                <a:path w="3095063" h="1369565">
                  <a:moveTo>
                    <a:pt x="0" y="0"/>
                  </a:moveTo>
                  <a:lnTo>
                    <a:pt x="3095063" y="0"/>
                  </a:lnTo>
                  <a:lnTo>
                    <a:pt x="3095063" y="1369565"/>
                  </a:lnTo>
                  <a:lnTo>
                    <a:pt x="0" y="136956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9" name="TextBox 6">
              <a:extLst>
                <a:ext uri="{FF2B5EF4-FFF2-40B4-BE49-F238E27FC236}">
                  <a16:creationId xmlns:a16="http://schemas.microsoft.com/office/drawing/2014/main" id="{A0B724AE-F183-3D2A-917D-C41B6C137A47}"/>
                </a:ext>
              </a:extLst>
            </p:cNvPr>
            <p:cNvSpPr txBox="1"/>
            <p:nvPr/>
          </p:nvSpPr>
          <p:spPr>
            <a:xfrm rot="21434471">
              <a:off x="121060" y="411409"/>
              <a:ext cx="2852942" cy="46879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19"/>
                </a:lnSpc>
                <a:spcBef>
                  <a:spcPct val="0"/>
                </a:spcBef>
              </a:pPr>
              <a:r>
                <a:rPr lang="en-US" sz="2000" spc="80" dirty="0">
                  <a:solidFill>
                    <a:srgbClr val="FFFFFF"/>
                  </a:solidFill>
                  <a:latin typeface="Anton"/>
                  <a:ea typeface="Anton"/>
                  <a:cs typeface="Anton"/>
                  <a:sym typeface="Anton"/>
                </a:rPr>
                <a:t>SESSION 2</a:t>
              </a:r>
            </a:p>
          </p:txBody>
        </p:sp>
      </p:grpSp>
      <p:sp>
        <p:nvSpPr>
          <p:cNvPr id="21" name="TextBox 4">
            <a:extLst>
              <a:ext uri="{FF2B5EF4-FFF2-40B4-BE49-F238E27FC236}">
                <a16:creationId xmlns:a16="http://schemas.microsoft.com/office/drawing/2014/main" id="{8543ED05-9DA7-23A3-1223-C8DDFA301018}"/>
              </a:ext>
            </a:extLst>
          </p:cNvPr>
          <p:cNvSpPr txBox="1"/>
          <p:nvPr/>
        </p:nvSpPr>
        <p:spPr>
          <a:xfrm>
            <a:off x="5615524" y="2024880"/>
            <a:ext cx="8304225" cy="6174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72"/>
              </a:lnSpc>
              <a:spcBef>
                <a:spcPct val="0"/>
              </a:spcBef>
            </a:pPr>
            <a:r>
              <a:rPr lang="en-US" sz="8800" spc="69" dirty="0">
                <a:solidFill>
                  <a:srgbClr val="1C3DB5"/>
                </a:solidFill>
                <a:latin typeface="Teko" panose="02000000000000000000" pitchFamily="2" charset="0"/>
                <a:ea typeface="Tek Tall Arabic medium"/>
                <a:cs typeface="Teko" panose="02000000000000000000" pitchFamily="2" charset="0"/>
                <a:sym typeface="Tek Tall Arabic medium"/>
              </a:rPr>
              <a:t>MAP COMMENTARY</a:t>
            </a:r>
          </a:p>
        </p:txBody>
      </p:sp>
      <p:sp>
        <p:nvSpPr>
          <p:cNvPr id="2" name="TextBox 3">
            <a:extLst>
              <a:ext uri="{FF2B5EF4-FFF2-40B4-BE49-F238E27FC236}">
                <a16:creationId xmlns:a16="http://schemas.microsoft.com/office/drawing/2014/main" id="{50586A93-36D1-500A-B376-A0EC1F7E0397}"/>
              </a:ext>
            </a:extLst>
          </p:cNvPr>
          <p:cNvSpPr txBox="1"/>
          <p:nvPr/>
        </p:nvSpPr>
        <p:spPr>
          <a:xfrm rot="21384340">
            <a:off x="-800479" y="1535965"/>
            <a:ext cx="5513173" cy="6328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346"/>
              </a:lnSpc>
              <a:spcBef>
                <a:spcPct val="0"/>
              </a:spcBef>
            </a:pPr>
            <a:r>
              <a:rPr lang="en-US" sz="3200" spc="129" dirty="0">
                <a:solidFill>
                  <a:srgbClr val="1C3DB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ek Tall Arabic medium"/>
                <a:ea typeface="Tek Tall Arabic medium"/>
                <a:cs typeface="Tek Tall Arabic medium"/>
                <a:sym typeface="Tek Tall Arabic medium"/>
              </a:rPr>
              <a:t>Picturing the Landscape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3327DC-2C01-076E-1A68-C2CF1B8044BF}"/>
              </a:ext>
            </a:extLst>
          </p:cNvPr>
          <p:cNvSpPr txBox="1"/>
          <p:nvPr/>
        </p:nvSpPr>
        <p:spPr>
          <a:xfrm rot="-165529">
            <a:off x="-1385182" y="665922"/>
            <a:ext cx="5810156" cy="10665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87"/>
              </a:lnSpc>
              <a:spcBef>
                <a:spcPct val="0"/>
              </a:spcBef>
            </a:pPr>
            <a:r>
              <a:rPr lang="en-US" sz="5400" spc="223" dirty="0">
                <a:solidFill>
                  <a:srgbClr val="CF0A0A"/>
                </a:solidFill>
                <a:latin typeface="Anton"/>
                <a:ea typeface="Anton"/>
                <a:cs typeface="Anton"/>
                <a:sym typeface="Anton"/>
              </a:rPr>
              <a:t>Mapping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2B7A541-EA53-1F5C-E948-ADE9A1A0D9B8}"/>
              </a:ext>
            </a:extLst>
          </p:cNvPr>
          <p:cNvGrpSpPr/>
          <p:nvPr/>
        </p:nvGrpSpPr>
        <p:grpSpPr>
          <a:xfrm>
            <a:off x="1288069" y="5624794"/>
            <a:ext cx="1424848" cy="4366009"/>
            <a:chOff x="1135669" y="5562276"/>
            <a:chExt cx="1424848" cy="4366009"/>
          </a:xfrm>
        </p:grpSpPr>
        <p:sp>
          <p:nvSpPr>
            <p:cNvPr id="5" name="Freeform 2">
              <a:extLst>
                <a:ext uri="{FF2B5EF4-FFF2-40B4-BE49-F238E27FC236}">
                  <a16:creationId xmlns:a16="http://schemas.microsoft.com/office/drawing/2014/main" id="{E09E8E36-A22F-B30D-8A04-5985B1836A26}"/>
                </a:ext>
              </a:extLst>
            </p:cNvPr>
            <p:cNvSpPr/>
            <p:nvPr/>
          </p:nvSpPr>
          <p:spPr>
            <a:xfrm rot="-5400000">
              <a:off x="-64546" y="7303223"/>
              <a:ext cx="4366009" cy="884116"/>
            </a:xfrm>
            <a:custGeom>
              <a:avLst/>
              <a:gdLst/>
              <a:ahLst/>
              <a:cxnLst/>
              <a:rect l="l" t="t" r="r" b="b"/>
              <a:pathLst>
                <a:path w="1116095" h="226009">
                  <a:moveTo>
                    <a:pt x="0" y="0"/>
                  </a:moveTo>
                  <a:lnTo>
                    <a:pt x="1116095" y="0"/>
                  </a:lnTo>
                  <a:lnTo>
                    <a:pt x="1116095" y="226009"/>
                  </a:lnTo>
                  <a:lnTo>
                    <a:pt x="0" y="22600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6" name="TextBox 7">
              <a:extLst>
                <a:ext uri="{FF2B5EF4-FFF2-40B4-BE49-F238E27FC236}">
                  <a16:creationId xmlns:a16="http://schemas.microsoft.com/office/drawing/2014/main" id="{38BA2204-8C04-811F-9FD9-8088E25E3A11}"/>
                </a:ext>
              </a:extLst>
            </p:cNvPr>
            <p:cNvSpPr txBox="1"/>
            <p:nvPr/>
          </p:nvSpPr>
          <p:spPr>
            <a:xfrm rot="16200000">
              <a:off x="-239971" y="7717000"/>
              <a:ext cx="3561118" cy="80983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2872"/>
                </a:lnSpc>
                <a:spcBef>
                  <a:spcPct val="0"/>
                </a:spcBef>
              </a:pPr>
              <a:r>
                <a:rPr lang="en-US" sz="13800" b="1" spc="69" dirty="0">
                  <a:solidFill>
                    <a:srgbClr val="D40808"/>
                  </a:solidFill>
                  <a:latin typeface="Teko" panose="02000000000000000000" pitchFamily="2" charset="0"/>
                  <a:ea typeface="Tek Tall Arabic medium Bold"/>
                  <a:cs typeface="Teko" panose="02000000000000000000" pitchFamily="2" charset="0"/>
                  <a:sym typeface="Tek Tall Arabic medium Bold"/>
                </a:rPr>
                <a:t>STEP 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449535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FC8E37-C18D-CA8D-8A14-9B82720A25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1F2DD64D-7A6F-9A4B-6C4A-C35027C9FFF6}"/>
              </a:ext>
            </a:extLst>
          </p:cNvPr>
          <p:cNvGrpSpPr/>
          <p:nvPr/>
        </p:nvGrpSpPr>
        <p:grpSpPr>
          <a:xfrm>
            <a:off x="0" y="15354"/>
            <a:ext cx="14974883" cy="10148565"/>
            <a:chOff x="0" y="15354"/>
            <a:chExt cx="14974883" cy="10148565"/>
          </a:xfrm>
        </p:grpSpPr>
        <p:sp>
          <p:nvSpPr>
            <p:cNvPr id="2" name="Freeform 2">
              <a:extLst>
                <a:ext uri="{FF2B5EF4-FFF2-40B4-BE49-F238E27FC236}">
                  <a16:creationId xmlns:a16="http://schemas.microsoft.com/office/drawing/2014/main" id="{9CDB20C7-C25A-0DD1-8C7D-FABD0828E52E}"/>
                </a:ext>
              </a:extLst>
            </p:cNvPr>
            <p:cNvSpPr/>
            <p:nvPr/>
          </p:nvSpPr>
          <p:spPr>
            <a:xfrm flipV="1">
              <a:off x="0" y="15354"/>
              <a:ext cx="12961211" cy="3234816"/>
            </a:xfrm>
            <a:custGeom>
              <a:avLst/>
              <a:gdLst/>
              <a:ahLst/>
              <a:cxnLst/>
              <a:rect l="l" t="t" r="r" b="b"/>
              <a:pathLst>
                <a:path w="7634423" h="1447359">
                  <a:moveTo>
                    <a:pt x="0" y="1447359"/>
                  </a:moveTo>
                  <a:lnTo>
                    <a:pt x="7634424" y="1447359"/>
                  </a:lnTo>
                  <a:lnTo>
                    <a:pt x="7634424" y="0"/>
                  </a:lnTo>
                  <a:lnTo>
                    <a:pt x="0" y="0"/>
                  </a:lnTo>
                  <a:lnTo>
                    <a:pt x="0" y="1447359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3" name="TextBox 3">
              <a:extLst>
                <a:ext uri="{FF2B5EF4-FFF2-40B4-BE49-F238E27FC236}">
                  <a16:creationId xmlns:a16="http://schemas.microsoft.com/office/drawing/2014/main" id="{DDA9F4B3-1008-8DF1-BE7F-FECDC4BD92F7}"/>
                </a:ext>
              </a:extLst>
            </p:cNvPr>
            <p:cNvSpPr txBox="1"/>
            <p:nvPr/>
          </p:nvSpPr>
          <p:spPr>
            <a:xfrm rot="21434471">
              <a:off x="5928646" y="1704687"/>
              <a:ext cx="7160284" cy="120783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9187"/>
                </a:lnSpc>
                <a:spcBef>
                  <a:spcPct val="0"/>
                </a:spcBef>
              </a:pPr>
              <a:r>
                <a:rPr lang="en-US" sz="9600" spc="223" dirty="0">
                  <a:solidFill>
                    <a:srgbClr val="CF0A0A"/>
                  </a:solidFill>
                  <a:latin typeface="Anton"/>
                  <a:ea typeface="Anton"/>
                  <a:cs typeface="Anton"/>
                  <a:sym typeface="Anton"/>
                </a:rPr>
                <a:t>Future Focus:</a:t>
              </a:r>
            </a:p>
          </p:txBody>
        </p:sp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236A0A62-370A-A0CE-FCC2-F6D8E0222AB7}"/>
                </a:ext>
              </a:extLst>
            </p:cNvPr>
            <p:cNvSpPr/>
            <p:nvPr/>
          </p:nvSpPr>
          <p:spPr>
            <a:xfrm>
              <a:off x="4602885" y="3212070"/>
              <a:ext cx="10371998" cy="6461161"/>
            </a:xfrm>
            <a:custGeom>
              <a:avLst/>
              <a:gdLst/>
              <a:ahLst/>
              <a:cxnLst/>
              <a:rect l="l" t="t" r="r" b="b"/>
              <a:pathLst>
                <a:path w="7035892" h="4661278">
                  <a:moveTo>
                    <a:pt x="0" y="0"/>
                  </a:moveTo>
                  <a:lnTo>
                    <a:pt x="7035892" y="0"/>
                  </a:lnTo>
                  <a:lnTo>
                    <a:pt x="7035892" y="4661278"/>
                  </a:lnTo>
                  <a:lnTo>
                    <a:pt x="0" y="466127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ZA" dirty="0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823DC29A-D626-EDD3-FFEF-39B29D6D6554}"/>
                </a:ext>
              </a:extLst>
            </p:cNvPr>
            <p:cNvSpPr txBox="1"/>
            <p:nvPr/>
          </p:nvSpPr>
          <p:spPr>
            <a:xfrm rot="21434471">
              <a:off x="5259599" y="2989699"/>
              <a:ext cx="8860738" cy="141384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0061"/>
                </a:lnSpc>
                <a:spcBef>
                  <a:spcPct val="0"/>
                </a:spcBef>
              </a:pPr>
              <a:r>
                <a:rPr lang="en-US" sz="11500" spc="244" dirty="0">
                  <a:solidFill>
                    <a:srgbClr val="1C3DB5"/>
                  </a:solidFill>
                  <a:latin typeface="Tek Tall Arabic medium"/>
                  <a:ea typeface="Tek Tall Arabic medium"/>
                  <a:cs typeface="Tek Tall Arabic medium"/>
                  <a:sym typeface="Tek Tall Arabic medium"/>
                </a:rPr>
                <a:t>THE WAY AHEAD</a:t>
              </a:r>
            </a:p>
          </p:txBody>
        </p:sp>
        <p:sp>
          <p:nvSpPr>
            <p:cNvPr id="9" name="TextBox 9">
              <a:extLst>
                <a:ext uri="{FF2B5EF4-FFF2-40B4-BE49-F238E27FC236}">
                  <a16:creationId xmlns:a16="http://schemas.microsoft.com/office/drawing/2014/main" id="{C7EE2BEF-B3EB-5AAC-3F05-A9493E99DC0C}"/>
                </a:ext>
              </a:extLst>
            </p:cNvPr>
            <p:cNvSpPr txBox="1"/>
            <p:nvPr/>
          </p:nvSpPr>
          <p:spPr>
            <a:xfrm>
              <a:off x="1728522" y="9030564"/>
              <a:ext cx="8101278" cy="30636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185"/>
                </a:lnSpc>
                <a:spcBef>
                  <a:spcPct val="0"/>
                </a:spcBef>
              </a:pPr>
              <a:r>
                <a:rPr lang="en-US" sz="2800" spc="53" dirty="0">
                  <a:solidFill>
                    <a:srgbClr val="012F71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The Uniting Presbyterian Church of Southern Africa</a:t>
              </a:r>
            </a:p>
          </p:txBody>
        </p:sp>
        <p:sp>
          <p:nvSpPr>
            <p:cNvPr id="10" name="TextBox 10">
              <a:extLst>
                <a:ext uri="{FF2B5EF4-FFF2-40B4-BE49-F238E27FC236}">
                  <a16:creationId xmlns:a16="http://schemas.microsoft.com/office/drawing/2014/main" id="{E009E16C-A160-3E67-BE15-22583222BE5C}"/>
                </a:ext>
              </a:extLst>
            </p:cNvPr>
            <p:cNvSpPr txBox="1"/>
            <p:nvPr/>
          </p:nvSpPr>
          <p:spPr>
            <a:xfrm>
              <a:off x="1412212" y="9591055"/>
              <a:ext cx="6168832" cy="30636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185"/>
                </a:lnSpc>
                <a:spcBef>
                  <a:spcPct val="0"/>
                </a:spcBef>
              </a:pPr>
              <a:r>
                <a:rPr lang="en-US" sz="2800" spc="53" dirty="0">
                  <a:solidFill>
                    <a:srgbClr val="012F71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Mission &amp; Discipleship Committee</a:t>
              </a: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C0B9AF98-27ED-0A76-831D-6F0A0728F592}"/>
                </a:ext>
              </a:extLst>
            </p:cNvPr>
            <p:cNvCxnSpPr/>
            <p:nvPr/>
          </p:nvCxnSpPr>
          <p:spPr>
            <a:xfrm>
              <a:off x="1931061" y="9426054"/>
              <a:ext cx="7696200" cy="0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10" descr="A blue and red cross with red and white lines&#10;&#10;Description automatically generated">
              <a:extLst>
                <a:ext uri="{FF2B5EF4-FFF2-40B4-BE49-F238E27FC236}">
                  <a16:creationId xmlns:a16="http://schemas.microsoft.com/office/drawing/2014/main" id="{CA7D3BA7-5B43-B6D0-ED92-297091F8BCB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3021" y="7810500"/>
              <a:ext cx="1744902" cy="235341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15312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DD99E51-5AF8-B358-8573-FBCD734C2D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6EAA6BA0-D30C-2F51-44BC-6B48EAE454F6}"/>
              </a:ext>
            </a:extLst>
          </p:cNvPr>
          <p:cNvGrpSpPr/>
          <p:nvPr/>
        </p:nvGrpSpPr>
        <p:grpSpPr>
          <a:xfrm>
            <a:off x="0" y="0"/>
            <a:ext cx="18288000" cy="10271646"/>
            <a:chOff x="0" y="0"/>
            <a:chExt cx="18288000" cy="10271646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8A03B25F-EF0A-2EEA-A652-7697C4F5E8C5}"/>
                </a:ext>
              </a:extLst>
            </p:cNvPr>
            <p:cNvSpPr/>
            <p:nvPr/>
          </p:nvSpPr>
          <p:spPr>
            <a:xfrm>
              <a:off x="0" y="0"/>
              <a:ext cx="18288000" cy="102716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C8A7E342-3F7C-4831-08D8-B1F1F7E235C2}"/>
                </a:ext>
              </a:extLst>
            </p:cNvPr>
            <p:cNvGrpSpPr/>
            <p:nvPr/>
          </p:nvGrpSpPr>
          <p:grpSpPr>
            <a:xfrm>
              <a:off x="0" y="0"/>
              <a:ext cx="14974883" cy="10148565"/>
              <a:chOff x="0" y="15354"/>
              <a:chExt cx="14974883" cy="10148565"/>
            </a:xfrm>
          </p:grpSpPr>
          <p:sp>
            <p:nvSpPr>
              <p:cNvPr id="3" name="Freeform 2">
                <a:extLst>
                  <a:ext uri="{FF2B5EF4-FFF2-40B4-BE49-F238E27FC236}">
                    <a16:creationId xmlns:a16="http://schemas.microsoft.com/office/drawing/2014/main" id="{4091FED1-6923-8F88-6609-DACC995C72AC}"/>
                  </a:ext>
                </a:extLst>
              </p:cNvPr>
              <p:cNvSpPr/>
              <p:nvPr/>
            </p:nvSpPr>
            <p:spPr>
              <a:xfrm flipV="1">
                <a:off x="0" y="15354"/>
                <a:ext cx="12961211" cy="3234816"/>
              </a:xfrm>
              <a:custGeom>
                <a:avLst/>
                <a:gdLst/>
                <a:ahLst/>
                <a:cxnLst/>
                <a:rect l="l" t="t" r="r" b="b"/>
                <a:pathLst>
                  <a:path w="7634423" h="1447359">
                    <a:moveTo>
                      <a:pt x="0" y="1447359"/>
                    </a:moveTo>
                    <a:lnTo>
                      <a:pt x="7634424" y="1447359"/>
                    </a:lnTo>
                    <a:lnTo>
                      <a:pt x="7634424" y="0"/>
                    </a:lnTo>
                    <a:lnTo>
                      <a:pt x="0" y="0"/>
                    </a:lnTo>
                    <a:lnTo>
                      <a:pt x="0" y="1447359"/>
                    </a:lnTo>
                    <a:close/>
                  </a:path>
                </a:pathLst>
              </a:custGeom>
              <a:blipFill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  <a:stretch>
                  <a:fillRect/>
                </a:stretch>
              </a:blipFill>
            </p:spPr>
            <p:txBody>
              <a:bodyPr/>
              <a:lstStyle/>
              <a:p>
                <a:endParaRPr lang="en-ZA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128D0A3B-8FFE-2EE4-D007-2B83FA89FDE4}"/>
                  </a:ext>
                </a:extLst>
              </p:cNvPr>
              <p:cNvSpPr txBox="1"/>
              <p:nvPr/>
            </p:nvSpPr>
            <p:spPr>
              <a:xfrm rot="21434471">
                <a:off x="5928646" y="1704687"/>
                <a:ext cx="7160284" cy="1207831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>
                  <a:lnSpc>
                    <a:spcPts val="9187"/>
                  </a:lnSpc>
                  <a:spcBef>
                    <a:spcPct val="0"/>
                  </a:spcBef>
                </a:pPr>
                <a:r>
                  <a:rPr lang="en-US" sz="9600" spc="223" dirty="0">
                    <a:solidFill>
                      <a:srgbClr val="CF0A0A"/>
                    </a:solidFill>
                    <a:latin typeface="Anton" panose="00000500000000000000" pitchFamily="2" charset="0"/>
                    <a:ea typeface="Anton"/>
                    <a:cs typeface="Anton"/>
                    <a:sym typeface="Anton"/>
                  </a:rPr>
                  <a:t>Future Focus:</a:t>
                </a:r>
              </a:p>
            </p:txBody>
          </p:sp>
          <p:sp>
            <p:nvSpPr>
              <p:cNvPr id="5" name="Freeform 4">
                <a:extLst>
                  <a:ext uri="{FF2B5EF4-FFF2-40B4-BE49-F238E27FC236}">
                    <a16:creationId xmlns:a16="http://schemas.microsoft.com/office/drawing/2014/main" id="{99CB2830-7140-2CC3-EACB-7BEE39B89971}"/>
                  </a:ext>
                </a:extLst>
              </p:cNvPr>
              <p:cNvSpPr/>
              <p:nvPr/>
            </p:nvSpPr>
            <p:spPr>
              <a:xfrm>
                <a:off x="4602885" y="3212070"/>
                <a:ext cx="10371998" cy="6461161"/>
              </a:xfrm>
              <a:custGeom>
                <a:avLst/>
                <a:gdLst/>
                <a:ahLst/>
                <a:cxnLst/>
                <a:rect l="l" t="t" r="r" b="b"/>
                <a:pathLst>
                  <a:path w="7035892" h="4661278">
                    <a:moveTo>
                      <a:pt x="0" y="0"/>
                    </a:moveTo>
                    <a:lnTo>
                      <a:pt x="7035892" y="0"/>
                    </a:lnTo>
                    <a:lnTo>
                      <a:pt x="7035892" y="4661278"/>
                    </a:lnTo>
                    <a:lnTo>
                      <a:pt x="0" y="4661278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endParaRPr lang="en-ZA" dirty="0"/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FF108F91-7724-FC93-41FF-1C6BA0DD77AE}"/>
                  </a:ext>
                </a:extLst>
              </p:cNvPr>
              <p:cNvSpPr txBox="1"/>
              <p:nvPr/>
            </p:nvSpPr>
            <p:spPr>
              <a:xfrm rot="21434471">
                <a:off x="5358516" y="2787752"/>
                <a:ext cx="8860738" cy="1433085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0061"/>
                  </a:lnSpc>
                  <a:spcBef>
                    <a:spcPct val="0"/>
                  </a:spcBef>
                </a:pPr>
                <a:r>
                  <a:rPr lang="en-US" sz="12000" spc="244" dirty="0">
                    <a:solidFill>
                      <a:srgbClr val="1C3DB5"/>
                    </a:solidFill>
                    <a:latin typeface="Teko" panose="02000000000000000000" pitchFamily="2" charset="0"/>
                    <a:ea typeface="Tek Tall Arabic medium"/>
                    <a:cs typeface="Teko" panose="02000000000000000000" pitchFamily="2" charset="0"/>
                    <a:sym typeface="Tek Tall Arabic medium"/>
                  </a:rPr>
                  <a:t>THE WAY AHEAD</a:t>
                </a:r>
              </a:p>
            </p:txBody>
          </p:sp>
          <p:sp>
            <p:nvSpPr>
              <p:cNvPr id="8" name="TextBox 9">
                <a:extLst>
                  <a:ext uri="{FF2B5EF4-FFF2-40B4-BE49-F238E27FC236}">
                    <a16:creationId xmlns:a16="http://schemas.microsoft.com/office/drawing/2014/main" id="{E0B59D6B-D7ED-6CB4-0911-8067E8AF86D7}"/>
                  </a:ext>
                </a:extLst>
              </p:cNvPr>
              <p:cNvSpPr txBox="1"/>
              <p:nvPr/>
            </p:nvSpPr>
            <p:spPr>
              <a:xfrm>
                <a:off x="1728522" y="9030564"/>
                <a:ext cx="8101278" cy="306366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>
                  <a:lnSpc>
                    <a:spcPts val="2185"/>
                  </a:lnSpc>
                  <a:spcBef>
                    <a:spcPct val="0"/>
                  </a:spcBef>
                </a:pPr>
                <a:r>
                  <a:rPr lang="en-US" sz="2800" spc="53" dirty="0">
                    <a:solidFill>
                      <a:srgbClr val="012F71"/>
                    </a:solidFill>
                    <a:latin typeface="Calibri (MS)"/>
                    <a:ea typeface="Calibri (MS)"/>
                    <a:cs typeface="Calibri (MS)"/>
                    <a:sym typeface="Calibri (MS)"/>
                  </a:rPr>
                  <a:t>The Uniting Presbyterian Church of Southern Africa</a:t>
                </a:r>
              </a:p>
            </p:txBody>
          </p:sp>
          <p:sp>
            <p:nvSpPr>
              <p:cNvPr id="18" name="TextBox 10">
                <a:extLst>
                  <a:ext uri="{FF2B5EF4-FFF2-40B4-BE49-F238E27FC236}">
                    <a16:creationId xmlns:a16="http://schemas.microsoft.com/office/drawing/2014/main" id="{9F51CF79-B2DA-47BA-6EFE-9FA49B232C27}"/>
                  </a:ext>
                </a:extLst>
              </p:cNvPr>
              <p:cNvSpPr txBox="1"/>
              <p:nvPr/>
            </p:nvSpPr>
            <p:spPr>
              <a:xfrm>
                <a:off x="1412212" y="9591055"/>
                <a:ext cx="6168832" cy="306366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>
                  <a:lnSpc>
                    <a:spcPts val="2185"/>
                  </a:lnSpc>
                  <a:spcBef>
                    <a:spcPct val="0"/>
                  </a:spcBef>
                </a:pPr>
                <a:r>
                  <a:rPr lang="en-US" sz="2800" spc="53" dirty="0">
                    <a:solidFill>
                      <a:srgbClr val="012F71"/>
                    </a:solidFill>
                    <a:latin typeface="Calibri (MS)"/>
                    <a:ea typeface="Calibri (MS)"/>
                    <a:cs typeface="Calibri (MS)"/>
                    <a:sym typeface="Calibri (MS)"/>
                  </a:rPr>
                  <a:t>Mission &amp; Discipleship Committee</a:t>
                </a:r>
              </a:p>
            </p:txBody>
          </p: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4EC63D04-2B6C-B836-FA31-1646FB4D3879}"/>
                  </a:ext>
                </a:extLst>
              </p:cNvPr>
              <p:cNvCxnSpPr/>
              <p:nvPr/>
            </p:nvCxnSpPr>
            <p:spPr>
              <a:xfrm>
                <a:off x="1931061" y="9426054"/>
                <a:ext cx="7696200" cy="0"/>
              </a:xfrm>
              <a:prstGeom prst="line">
                <a:avLst/>
              </a:prstGeom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0" name="Picture 19" descr="A blue and red cross with red and white lines&#10;&#10;Description automatically generated">
                <a:extLst>
                  <a:ext uri="{FF2B5EF4-FFF2-40B4-BE49-F238E27FC236}">
                    <a16:creationId xmlns:a16="http://schemas.microsoft.com/office/drawing/2014/main" id="{7CC44E2B-77E8-76D5-0C47-6A4958390C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3021" y="7810500"/>
                <a:ext cx="1744902" cy="2353419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29971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/>
    </mc:Choice>
    <mc:Fallback xmlns="">
      <p:transition spd="slow" advClick="0" advTm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olorful city with a mountain in the background&#10;&#10;Description automatically generated">
            <a:extLst>
              <a:ext uri="{FF2B5EF4-FFF2-40B4-BE49-F238E27FC236}">
                <a16:creationId xmlns:a16="http://schemas.microsoft.com/office/drawing/2014/main" id="{2AFCB383-B1FA-E8D0-D6FF-4AF432917E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15" r="13715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10" name="Group 18">
            <a:extLst>
              <a:ext uri="{FF2B5EF4-FFF2-40B4-BE49-F238E27FC236}">
                <a16:creationId xmlns:a16="http://schemas.microsoft.com/office/drawing/2014/main" id="{EE53E653-FBFB-10B6-09AA-35A0AFC405FC}"/>
              </a:ext>
            </a:extLst>
          </p:cNvPr>
          <p:cNvGrpSpPr/>
          <p:nvPr/>
        </p:nvGrpSpPr>
        <p:grpSpPr>
          <a:xfrm>
            <a:off x="14105948" y="10831610"/>
            <a:ext cx="4150097" cy="2170174"/>
            <a:chOff x="0" y="0"/>
            <a:chExt cx="3095063" cy="1369565"/>
          </a:xfrm>
        </p:grpSpPr>
        <p:sp>
          <p:nvSpPr>
            <p:cNvPr id="11" name="Freeform 19">
              <a:extLst>
                <a:ext uri="{FF2B5EF4-FFF2-40B4-BE49-F238E27FC236}">
                  <a16:creationId xmlns:a16="http://schemas.microsoft.com/office/drawing/2014/main" id="{6E55ACEF-3EF6-3A4D-B929-4AAB6D7430B5}"/>
                </a:ext>
              </a:extLst>
            </p:cNvPr>
            <p:cNvSpPr/>
            <p:nvPr/>
          </p:nvSpPr>
          <p:spPr>
            <a:xfrm>
              <a:off x="0" y="0"/>
              <a:ext cx="3095063" cy="1369565"/>
            </a:xfrm>
            <a:custGeom>
              <a:avLst/>
              <a:gdLst/>
              <a:ahLst/>
              <a:cxnLst/>
              <a:rect l="l" t="t" r="r" b="b"/>
              <a:pathLst>
                <a:path w="3095063" h="1369565">
                  <a:moveTo>
                    <a:pt x="0" y="0"/>
                  </a:moveTo>
                  <a:lnTo>
                    <a:pt x="3095063" y="0"/>
                  </a:lnTo>
                  <a:lnTo>
                    <a:pt x="3095063" y="1369565"/>
                  </a:lnTo>
                  <a:lnTo>
                    <a:pt x="0" y="136956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12" name="TextBox 20">
              <a:extLst>
                <a:ext uri="{FF2B5EF4-FFF2-40B4-BE49-F238E27FC236}">
                  <a16:creationId xmlns:a16="http://schemas.microsoft.com/office/drawing/2014/main" id="{0836B7AB-EF6E-8A52-E223-D9D00042BF4F}"/>
                </a:ext>
              </a:extLst>
            </p:cNvPr>
            <p:cNvSpPr txBox="1"/>
            <p:nvPr/>
          </p:nvSpPr>
          <p:spPr>
            <a:xfrm rot="21434471">
              <a:off x="121060" y="586860"/>
              <a:ext cx="2852942" cy="37213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19"/>
                </a:lnSpc>
                <a:spcBef>
                  <a:spcPct val="0"/>
                </a:spcBef>
              </a:pPr>
              <a:r>
                <a:rPr lang="en-US" sz="4400" spc="80" dirty="0">
                  <a:solidFill>
                    <a:srgbClr val="FFFFFF"/>
                  </a:solidFill>
                  <a:latin typeface="Anton"/>
                  <a:ea typeface="Anton"/>
                  <a:cs typeface="Anton"/>
                  <a:sym typeface="Anton"/>
                </a:rPr>
                <a:t>SESSION 2</a:t>
              </a:r>
            </a:p>
          </p:txBody>
        </p:sp>
      </p:grpSp>
      <p:sp>
        <p:nvSpPr>
          <p:cNvPr id="2" name="TextBox 3">
            <a:extLst>
              <a:ext uri="{FF2B5EF4-FFF2-40B4-BE49-F238E27FC236}">
                <a16:creationId xmlns:a16="http://schemas.microsoft.com/office/drawing/2014/main" id="{DACFA337-F87C-1F86-72D9-C51606113A7F}"/>
              </a:ext>
            </a:extLst>
          </p:cNvPr>
          <p:cNvSpPr txBox="1"/>
          <p:nvPr/>
        </p:nvSpPr>
        <p:spPr>
          <a:xfrm rot="21384340">
            <a:off x="94233" y="-1589850"/>
            <a:ext cx="7721332" cy="8175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346"/>
              </a:lnSpc>
              <a:spcBef>
                <a:spcPct val="0"/>
              </a:spcBef>
            </a:pPr>
            <a:r>
              <a:rPr lang="en-US" sz="7500" spc="129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eko" panose="02000000000000000000" pitchFamily="2" charset="0"/>
                <a:ea typeface="Tek Tall Arabic medium"/>
                <a:cs typeface="Teko" panose="02000000000000000000" pitchFamily="2" charset="0"/>
                <a:sym typeface="Tek Tall Arabic medium"/>
              </a:rPr>
              <a:t>Picturing the Landscape</a:t>
            </a:r>
          </a:p>
        </p:txBody>
      </p:sp>
      <p:sp>
        <p:nvSpPr>
          <p:cNvPr id="6" name="TextBox 2">
            <a:extLst>
              <a:ext uri="{FF2B5EF4-FFF2-40B4-BE49-F238E27FC236}">
                <a16:creationId xmlns:a16="http://schemas.microsoft.com/office/drawing/2014/main" id="{EB1A0266-5545-3671-7BD6-B7A19BEB0D5B}"/>
              </a:ext>
            </a:extLst>
          </p:cNvPr>
          <p:cNvSpPr txBox="1"/>
          <p:nvPr/>
        </p:nvSpPr>
        <p:spPr>
          <a:xfrm rot="-165529">
            <a:off x="-505647" y="-2866675"/>
            <a:ext cx="8137264" cy="13491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87"/>
              </a:lnSpc>
              <a:spcBef>
                <a:spcPct val="0"/>
              </a:spcBef>
            </a:pPr>
            <a:r>
              <a:rPr lang="en-US" sz="13800" spc="223" dirty="0">
                <a:solidFill>
                  <a:srgbClr val="CF0A0A"/>
                </a:solidFill>
                <a:latin typeface="Anton"/>
                <a:ea typeface="Anton"/>
                <a:cs typeface="Anton"/>
                <a:sym typeface="Anton"/>
              </a:rPr>
              <a:t>Mapping</a:t>
            </a:r>
          </a:p>
        </p:txBody>
      </p:sp>
    </p:spTree>
    <p:extLst>
      <p:ext uri="{BB962C8B-B14F-4D97-AF65-F5344CB8AC3E}">
        <p14:creationId xmlns:p14="http://schemas.microsoft.com/office/powerpoint/2010/main" val="2886360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D1D2FC-2BBB-8088-06D0-1FCFD9C33C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olorful city with a mountain in the background&#10;&#10;Description automatically generated">
            <a:extLst>
              <a:ext uri="{FF2B5EF4-FFF2-40B4-BE49-F238E27FC236}">
                <a16:creationId xmlns:a16="http://schemas.microsoft.com/office/drawing/2014/main" id="{6B342E57-10FD-F780-7DAF-04140E1FAB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15" r="13715"/>
          <a:stretch/>
        </p:blipFill>
        <p:spPr>
          <a:xfrm>
            <a:off x="-3352800" y="-800100"/>
            <a:ext cx="23782865" cy="13377862"/>
          </a:xfrm>
          <a:prstGeom prst="rect">
            <a:avLst/>
          </a:prstGeom>
        </p:spPr>
      </p:pic>
      <p:sp>
        <p:nvSpPr>
          <p:cNvPr id="2" name="TextBox 3">
            <a:extLst>
              <a:ext uri="{FF2B5EF4-FFF2-40B4-BE49-F238E27FC236}">
                <a16:creationId xmlns:a16="http://schemas.microsoft.com/office/drawing/2014/main" id="{DDFD374C-3098-2658-3942-DE3A5936B344}"/>
              </a:ext>
            </a:extLst>
          </p:cNvPr>
          <p:cNvSpPr txBox="1"/>
          <p:nvPr/>
        </p:nvSpPr>
        <p:spPr>
          <a:xfrm rot="21384340">
            <a:off x="94233" y="2348173"/>
            <a:ext cx="7721332" cy="8175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346"/>
              </a:lnSpc>
              <a:spcBef>
                <a:spcPct val="0"/>
              </a:spcBef>
            </a:pPr>
            <a:r>
              <a:rPr lang="en-US" sz="7500" spc="129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eko" panose="02000000000000000000" pitchFamily="2" charset="0"/>
                <a:ea typeface="Tek Tall Arabic medium"/>
                <a:cs typeface="Teko" panose="02000000000000000000" pitchFamily="2" charset="0"/>
                <a:sym typeface="Tek Tall Arabic medium"/>
              </a:rPr>
              <a:t>Picturing the Landscape</a:t>
            </a:r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E4CF4F03-44E8-ABF2-658F-2FA288AC52F2}"/>
              </a:ext>
            </a:extLst>
          </p:cNvPr>
          <p:cNvSpPr txBox="1"/>
          <p:nvPr/>
        </p:nvSpPr>
        <p:spPr>
          <a:xfrm rot="-165529">
            <a:off x="-505647" y="1071348"/>
            <a:ext cx="8137264" cy="13491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87"/>
              </a:lnSpc>
              <a:spcBef>
                <a:spcPct val="0"/>
              </a:spcBef>
            </a:pPr>
            <a:r>
              <a:rPr lang="en-US" sz="13800" spc="223" dirty="0">
                <a:solidFill>
                  <a:srgbClr val="CF0A0A"/>
                </a:solidFill>
                <a:latin typeface="Anton"/>
                <a:ea typeface="Anton"/>
                <a:cs typeface="Anton"/>
                <a:sym typeface="Anton"/>
              </a:rPr>
              <a:t>Mapping</a:t>
            </a:r>
          </a:p>
        </p:txBody>
      </p:sp>
      <p:grpSp>
        <p:nvGrpSpPr>
          <p:cNvPr id="5" name="Group 18">
            <a:extLst>
              <a:ext uri="{FF2B5EF4-FFF2-40B4-BE49-F238E27FC236}">
                <a16:creationId xmlns:a16="http://schemas.microsoft.com/office/drawing/2014/main" id="{DD345119-82DB-255F-6CD1-10F6350D64A6}"/>
              </a:ext>
            </a:extLst>
          </p:cNvPr>
          <p:cNvGrpSpPr/>
          <p:nvPr/>
        </p:nvGrpSpPr>
        <p:grpSpPr>
          <a:xfrm>
            <a:off x="13792200" y="7886700"/>
            <a:ext cx="4150097" cy="2170174"/>
            <a:chOff x="0" y="0"/>
            <a:chExt cx="3095063" cy="1369565"/>
          </a:xfrm>
        </p:grpSpPr>
        <p:sp>
          <p:nvSpPr>
            <p:cNvPr id="6" name="Freeform 19">
              <a:extLst>
                <a:ext uri="{FF2B5EF4-FFF2-40B4-BE49-F238E27FC236}">
                  <a16:creationId xmlns:a16="http://schemas.microsoft.com/office/drawing/2014/main" id="{068646BD-7DFE-2D94-AD21-686D0D3935B6}"/>
                </a:ext>
              </a:extLst>
            </p:cNvPr>
            <p:cNvSpPr/>
            <p:nvPr/>
          </p:nvSpPr>
          <p:spPr>
            <a:xfrm>
              <a:off x="0" y="0"/>
              <a:ext cx="3095063" cy="1369565"/>
            </a:xfrm>
            <a:custGeom>
              <a:avLst/>
              <a:gdLst/>
              <a:ahLst/>
              <a:cxnLst/>
              <a:rect l="l" t="t" r="r" b="b"/>
              <a:pathLst>
                <a:path w="3095063" h="1369565">
                  <a:moveTo>
                    <a:pt x="0" y="0"/>
                  </a:moveTo>
                  <a:lnTo>
                    <a:pt x="3095063" y="0"/>
                  </a:lnTo>
                  <a:lnTo>
                    <a:pt x="3095063" y="1369565"/>
                  </a:lnTo>
                  <a:lnTo>
                    <a:pt x="0" y="136956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7" name="TextBox 20">
              <a:extLst>
                <a:ext uri="{FF2B5EF4-FFF2-40B4-BE49-F238E27FC236}">
                  <a16:creationId xmlns:a16="http://schemas.microsoft.com/office/drawing/2014/main" id="{329332DC-4B8C-81A0-2389-9603D711562E}"/>
                </a:ext>
              </a:extLst>
            </p:cNvPr>
            <p:cNvSpPr txBox="1"/>
            <p:nvPr/>
          </p:nvSpPr>
          <p:spPr>
            <a:xfrm rot="21434471">
              <a:off x="121060" y="586860"/>
              <a:ext cx="2852942" cy="37213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19"/>
                </a:lnSpc>
                <a:spcBef>
                  <a:spcPct val="0"/>
                </a:spcBef>
              </a:pPr>
              <a:r>
                <a:rPr lang="en-US" sz="4400" spc="80" dirty="0">
                  <a:solidFill>
                    <a:srgbClr val="FFFFFF"/>
                  </a:solidFill>
                  <a:latin typeface="Anton"/>
                  <a:ea typeface="Anton"/>
                  <a:cs typeface="Anton"/>
                  <a:sym typeface="Anton"/>
                </a:rPr>
                <a:t>SESSION 2</a:t>
              </a:r>
            </a:p>
          </p:txBody>
        </p:sp>
      </p:grpSp>
      <p:grpSp>
        <p:nvGrpSpPr>
          <p:cNvPr id="8" name="Group 11">
            <a:extLst>
              <a:ext uri="{FF2B5EF4-FFF2-40B4-BE49-F238E27FC236}">
                <a16:creationId xmlns:a16="http://schemas.microsoft.com/office/drawing/2014/main" id="{E2499063-6893-0EC6-4AAB-A9937FC3B927}"/>
              </a:ext>
            </a:extLst>
          </p:cNvPr>
          <p:cNvGrpSpPr/>
          <p:nvPr/>
        </p:nvGrpSpPr>
        <p:grpSpPr>
          <a:xfrm>
            <a:off x="4267200" y="-3165024"/>
            <a:ext cx="12235051" cy="1482334"/>
            <a:chOff x="0" y="0"/>
            <a:chExt cx="4131838" cy="500590"/>
          </a:xfrm>
        </p:grpSpPr>
        <p:sp>
          <p:nvSpPr>
            <p:cNvPr id="9" name="Freeform 12">
              <a:extLst>
                <a:ext uri="{FF2B5EF4-FFF2-40B4-BE49-F238E27FC236}">
                  <a16:creationId xmlns:a16="http://schemas.microsoft.com/office/drawing/2014/main" id="{D7BB69B4-F439-2571-B666-E640481EF43B}"/>
                </a:ext>
              </a:extLst>
            </p:cNvPr>
            <p:cNvSpPr/>
            <p:nvPr/>
          </p:nvSpPr>
          <p:spPr>
            <a:xfrm>
              <a:off x="0" y="0"/>
              <a:ext cx="500590" cy="500590"/>
            </a:xfrm>
            <a:custGeom>
              <a:avLst/>
              <a:gdLst/>
              <a:ahLst/>
              <a:cxnLst/>
              <a:rect l="l" t="t" r="r" b="b"/>
              <a:pathLst>
                <a:path w="500590" h="500590">
                  <a:moveTo>
                    <a:pt x="0" y="0"/>
                  </a:moveTo>
                  <a:lnTo>
                    <a:pt x="500590" y="0"/>
                  </a:lnTo>
                  <a:lnTo>
                    <a:pt x="500590" y="500590"/>
                  </a:lnTo>
                  <a:lnTo>
                    <a:pt x="0" y="5005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 sz="3200">
                <a:solidFill>
                  <a:schemeClr val="bg1"/>
                </a:solidFill>
              </a:endParaRPr>
            </a:p>
          </p:txBody>
        </p:sp>
        <p:sp>
          <p:nvSpPr>
            <p:cNvPr id="10" name="TextBox 13">
              <a:extLst>
                <a:ext uri="{FF2B5EF4-FFF2-40B4-BE49-F238E27FC236}">
                  <a16:creationId xmlns:a16="http://schemas.microsoft.com/office/drawing/2014/main" id="{0AA22F50-F010-47F7-8B4C-245FE5962ECE}"/>
                </a:ext>
              </a:extLst>
            </p:cNvPr>
            <p:cNvSpPr txBox="1"/>
            <p:nvPr/>
          </p:nvSpPr>
          <p:spPr>
            <a:xfrm>
              <a:off x="606696" y="286155"/>
              <a:ext cx="3525142" cy="20202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693"/>
                </a:lnSpc>
                <a:spcBef>
                  <a:spcPct val="0"/>
                </a:spcBef>
              </a:pPr>
              <a:r>
                <a:rPr lang="en-US" sz="8800" spc="65" dirty="0">
                  <a:solidFill>
                    <a:schemeClr val="bg1"/>
                  </a:solidFill>
                  <a:latin typeface="Teko" panose="02000000000000000000" pitchFamily="2" charset="0"/>
                  <a:ea typeface="Tek Tall Arabic medium"/>
                  <a:cs typeface="Teko" panose="02000000000000000000" pitchFamily="2" charset="0"/>
                  <a:sym typeface="Tek Tall Arabic medium"/>
                </a:rPr>
                <a:t>AIMS OF THIS SESSION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559060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E9EDD4-B112-8E81-EFD9-BB90A83D5C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>
            <a:extLst>
              <a:ext uri="{FF2B5EF4-FFF2-40B4-BE49-F238E27FC236}">
                <a16:creationId xmlns:a16="http://schemas.microsoft.com/office/drawing/2014/main" id="{5E5BF987-1EFF-059A-28F6-08DB0A030F85}"/>
              </a:ext>
            </a:extLst>
          </p:cNvPr>
          <p:cNvGrpSpPr/>
          <p:nvPr/>
        </p:nvGrpSpPr>
        <p:grpSpPr>
          <a:xfrm>
            <a:off x="2486340" y="89710"/>
            <a:ext cx="1796143" cy="1163106"/>
            <a:chOff x="0" y="0"/>
            <a:chExt cx="3095063" cy="1369565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CA7A0542-6F0B-60E7-44D0-46123BA12C0B}"/>
                </a:ext>
              </a:extLst>
            </p:cNvPr>
            <p:cNvSpPr/>
            <p:nvPr/>
          </p:nvSpPr>
          <p:spPr>
            <a:xfrm>
              <a:off x="0" y="0"/>
              <a:ext cx="3095063" cy="1369565"/>
            </a:xfrm>
            <a:custGeom>
              <a:avLst/>
              <a:gdLst/>
              <a:ahLst/>
              <a:cxnLst/>
              <a:rect l="l" t="t" r="r" b="b"/>
              <a:pathLst>
                <a:path w="3095063" h="1369565">
                  <a:moveTo>
                    <a:pt x="0" y="0"/>
                  </a:moveTo>
                  <a:lnTo>
                    <a:pt x="3095063" y="0"/>
                  </a:lnTo>
                  <a:lnTo>
                    <a:pt x="3095063" y="1369565"/>
                  </a:lnTo>
                  <a:lnTo>
                    <a:pt x="0" y="136956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1C483F41-60C4-E79F-E3E0-A9A700A0F02D}"/>
                </a:ext>
              </a:extLst>
            </p:cNvPr>
            <p:cNvSpPr txBox="1"/>
            <p:nvPr/>
          </p:nvSpPr>
          <p:spPr>
            <a:xfrm rot="21434471">
              <a:off x="121060" y="411409"/>
              <a:ext cx="2852942" cy="46879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19"/>
                </a:lnSpc>
                <a:spcBef>
                  <a:spcPct val="0"/>
                </a:spcBef>
              </a:pPr>
              <a:r>
                <a:rPr lang="en-US" sz="2000" spc="80" dirty="0">
                  <a:solidFill>
                    <a:srgbClr val="FFFFFF"/>
                  </a:solidFill>
                  <a:latin typeface="Anton"/>
                  <a:ea typeface="Anton"/>
                  <a:cs typeface="Anton"/>
                  <a:sym typeface="Anton"/>
                </a:rPr>
                <a:t>SESSION 2</a:t>
              </a:r>
            </a:p>
          </p:txBody>
        </p:sp>
      </p:grpSp>
      <p:sp>
        <p:nvSpPr>
          <p:cNvPr id="15" name="Rectangle 5">
            <a:extLst>
              <a:ext uri="{FF2B5EF4-FFF2-40B4-BE49-F238E27FC236}">
                <a16:creationId xmlns:a16="http://schemas.microsoft.com/office/drawing/2014/main" id="{21ABF13A-B872-9AE0-3120-DB4C67E4BE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637" y="67437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18" name="Freeform 5">
            <a:extLst>
              <a:ext uri="{FF2B5EF4-FFF2-40B4-BE49-F238E27FC236}">
                <a16:creationId xmlns:a16="http://schemas.microsoft.com/office/drawing/2014/main" id="{6A879D41-ACA2-751B-1DF0-EDAEC851EF0E}"/>
              </a:ext>
            </a:extLst>
          </p:cNvPr>
          <p:cNvSpPr/>
          <p:nvPr/>
        </p:nvSpPr>
        <p:spPr>
          <a:xfrm rot="21365944">
            <a:off x="3224871" y="3823502"/>
            <a:ext cx="1221092" cy="808973"/>
          </a:xfrm>
          <a:custGeom>
            <a:avLst/>
            <a:gdLst/>
            <a:ahLst/>
            <a:cxnLst/>
            <a:rect l="l" t="t" r="r" b="b"/>
            <a:pathLst>
              <a:path w="1628122" h="1078631">
                <a:moveTo>
                  <a:pt x="0" y="0"/>
                </a:moveTo>
                <a:lnTo>
                  <a:pt x="1628122" y="0"/>
                </a:lnTo>
                <a:lnTo>
                  <a:pt x="1628122" y="1078631"/>
                </a:lnTo>
                <a:lnTo>
                  <a:pt x="0" y="107863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ZA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660D4AA-2844-75CB-A7F2-2D678A5AE1DC}"/>
              </a:ext>
            </a:extLst>
          </p:cNvPr>
          <p:cNvSpPr txBox="1"/>
          <p:nvPr/>
        </p:nvSpPr>
        <p:spPr>
          <a:xfrm>
            <a:off x="4509602" y="3570184"/>
            <a:ext cx="113788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5400" b="1" dirty="0">
                <a:solidFill>
                  <a:srgbClr val="FF0000"/>
                </a:solidFill>
              </a:rPr>
              <a:t>Make</a:t>
            </a:r>
            <a:r>
              <a:rPr lang="en-ZA" sz="5400" b="1" dirty="0"/>
              <a:t> </a:t>
            </a:r>
            <a:r>
              <a:rPr lang="en-ZA" sz="5400" b="1" dirty="0">
                <a:solidFill>
                  <a:schemeClr val="bg1"/>
                </a:solidFill>
              </a:rPr>
              <a:t>a map of the area, in order to</a:t>
            </a:r>
            <a:endParaRPr lang="en-ZA" sz="5400" b="1" dirty="0"/>
          </a:p>
        </p:txBody>
      </p:sp>
      <p:sp>
        <p:nvSpPr>
          <p:cNvPr id="21" name="Freeform 5">
            <a:extLst>
              <a:ext uri="{FF2B5EF4-FFF2-40B4-BE49-F238E27FC236}">
                <a16:creationId xmlns:a16="http://schemas.microsoft.com/office/drawing/2014/main" id="{9C70CFA6-AACD-0A18-04F2-410C9285D017}"/>
              </a:ext>
            </a:extLst>
          </p:cNvPr>
          <p:cNvSpPr/>
          <p:nvPr/>
        </p:nvSpPr>
        <p:spPr>
          <a:xfrm rot="21365944">
            <a:off x="3200078" y="5378642"/>
            <a:ext cx="1221092" cy="808973"/>
          </a:xfrm>
          <a:custGeom>
            <a:avLst/>
            <a:gdLst/>
            <a:ahLst/>
            <a:cxnLst/>
            <a:rect l="l" t="t" r="r" b="b"/>
            <a:pathLst>
              <a:path w="1628122" h="1078631">
                <a:moveTo>
                  <a:pt x="0" y="0"/>
                </a:moveTo>
                <a:lnTo>
                  <a:pt x="1628122" y="0"/>
                </a:lnTo>
                <a:lnTo>
                  <a:pt x="1628122" y="1078631"/>
                </a:lnTo>
                <a:lnTo>
                  <a:pt x="0" y="107863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ZA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052D0FD-C00B-C6E9-4466-DAA896F8D796}"/>
              </a:ext>
            </a:extLst>
          </p:cNvPr>
          <p:cNvSpPr txBox="1"/>
          <p:nvPr/>
        </p:nvSpPr>
        <p:spPr>
          <a:xfrm>
            <a:off x="4484809" y="5125324"/>
            <a:ext cx="113788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5400" b="1" dirty="0">
                <a:solidFill>
                  <a:srgbClr val="FF0000"/>
                </a:solidFill>
              </a:rPr>
              <a:t>Explore</a:t>
            </a:r>
            <a:r>
              <a:rPr lang="en-ZA" sz="5400" b="1" dirty="0"/>
              <a:t> </a:t>
            </a:r>
            <a:r>
              <a:rPr lang="en-ZA" sz="5400" b="1" dirty="0">
                <a:solidFill>
                  <a:schemeClr val="bg1"/>
                </a:solidFill>
              </a:rPr>
              <a:t>people’s perception of their locality, then</a:t>
            </a:r>
            <a:endParaRPr lang="en-ZA" sz="5400" b="1" dirty="0"/>
          </a:p>
        </p:txBody>
      </p:sp>
      <p:sp>
        <p:nvSpPr>
          <p:cNvPr id="23" name="Freeform 5">
            <a:extLst>
              <a:ext uri="{FF2B5EF4-FFF2-40B4-BE49-F238E27FC236}">
                <a16:creationId xmlns:a16="http://schemas.microsoft.com/office/drawing/2014/main" id="{7D3B3FF3-E54A-BF5D-F7EE-025FBAF15F48}"/>
              </a:ext>
            </a:extLst>
          </p:cNvPr>
          <p:cNvSpPr/>
          <p:nvPr/>
        </p:nvSpPr>
        <p:spPr>
          <a:xfrm rot="21365944">
            <a:off x="3162543" y="7422220"/>
            <a:ext cx="1221092" cy="808973"/>
          </a:xfrm>
          <a:custGeom>
            <a:avLst/>
            <a:gdLst/>
            <a:ahLst/>
            <a:cxnLst/>
            <a:rect l="l" t="t" r="r" b="b"/>
            <a:pathLst>
              <a:path w="1628122" h="1078631">
                <a:moveTo>
                  <a:pt x="0" y="0"/>
                </a:moveTo>
                <a:lnTo>
                  <a:pt x="1628122" y="0"/>
                </a:lnTo>
                <a:lnTo>
                  <a:pt x="1628122" y="1078631"/>
                </a:lnTo>
                <a:lnTo>
                  <a:pt x="0" y="107863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ZA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AA789C9-1DDF-E918-87CC-446F6B53D17F}"/>
              </a:ext>
            </a:extLst>
          </p:cNvPr>
          <p:cNvSpPr txBox="1"/>
          <p:nvPr/>
        </p:nvSpPr>
        <p:spPr>
          <a:xfrm>
            <a:off x="4447274" y="7168902"/>
            <a:ext cx="113788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5400" b="1" dirty="0">
                <a:solidFill>
                  <a:srgbClr val="FF0000"/>
                </a:solidFill>
              </a:rPr>
              <a:t>Reflect</a:t>
            </a:r>
            <a:r>
              <a:rPr lang="en-ZA" sz="5400" b="1" dirty="0"/>
              <a:t> </a:t>
            </a:r>
            <a:r>
              <a:rPr lang="en-ZA" sz="5400" b="1" dirty="0">
                <a:solidFill>
                  <a:schemeClr val="bg1"/>
                </a:solidFill>
              </a:rPr>
              <a:t>on key features and relationships of their community</a:t>
            </a:r>
            <a:endParaRPr lang="en-ZA" sz="5400" b="1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20DB5073-6F7A-9AB8-ED93-F0C2A8F5F8C9}"/>
              </a:ext>
            </a:extLst>
          </p:cNvPr>
          <p:cNvGrpSpPr/>
          <p:nvPr/>
        </p:nvGrpSpPr>
        <p:grpSpPr>
          <a:xfrm>
            <a:off x="859414" y="26034332"/>
            <a:ext cx="1441284" cy="4366009"/>
            <a:chOff x="1119233" y="5562276"/>
            <a:chExt cx="1441284" cy="4366009"/>
          </a:xfrm>
        </p:grpSpPr>
        <p:sp>
          <p:nvSpPr>
            <p:cNvPr id="29" name="Freeform 2">
              <a:extLst>
                <a:ext uri="{FF2B5EF4-FFF2-40B4-BE49-F238E27FC236}">
                  <a16:creationId xmlns:a16="http://schemas.microsoft.com/office/drawing/2014/main" id="{A535B0C0-3C76-58B4-0C88-EF0C4BA3C6CB}"/>
                </a:ext>
              </a:extLst>
            </p:cNvPr>
            <p:cNvSpPr/>
            <p:nvPr/>
          </p:nvSpPr>
          <p:spPr>
            <a:xfrm rot="-5400000">
              <a:off x="-64546" y="7303223"/>
              <a:ext cx="4366009" cy="884116"/>
            </a:xfrm>
            <a:custGeom>
              <a:avLst/>
              <a:gdLst/>
              <a:ahLst/>
              <a:cxnLst/>
              <a:rect l="l" t="t" r="r" b="b"/>
              <a:pathLst>
                <a:path w="1116095" h="226009">
                  <a:moveTo>
                    <a:pt x="0" y="0"/>
                  </a:moveTo>
                  <a:lnTo>
                    <a:pt x="1116095" y="0"/>
                  </a:lnTo>
                  <a:lnTo>
                    <a:pt x="1116095" y="226009"/>
                  </a:lnTo>
                  <a:lnTo>
                    <a:pt x="0" y="22600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30" name="TextBox 7">
              <a:extLst>
                <a:ext uri="{FF2B5EF4-FFF2-40B4-BE49-F238E27FC236}">
                  <a16:creationId xmlns:a16="http://schemas.microsoft.com/office/drawing/2014/main" id="{9391AF50-4F20-F279-0E9C-637DBAF3B4AC}"/>
                </a:ext>
              </a:extLst>
            </p:cNvPr>
            <p:cNvSpPr txBox="1"/>
            <p:nvPr/>
          </p:nvSpPr>
          <p:spPr>
            <a:xfrm rot="-5400000">
              <a:off x="-82595" y="7997536"/>
              <a:ext cx="3051909" cy="6482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2872"/>
                </a:lnSpc>
                <a:spcBef>
                  <a:spcPct val="0"/>
                </a:spcBef>
              </a:pPr>
              <a:r>
                <a:rPr lang="en-US" sz="9600" b="1" spc="69" dirty="0">
                  <a:solidFill>
                    <a:srgbClr val="D40808"/>
                  </a:solidFill>
                  <a:latin typeface="Tek Tall Arabic medium Bold"/>
                  <a:ea typeface="Tek Tall Arabic medium Bold"/>
                  <a:cs typeface="Tek Tall Arabic medium Bold"/>
                  <a:sym typeface="Tek Tall Arabic medium Bold"/>
                </a:rPr>
                <a:t>STEP 1</a:t>
              </a:r>
            </a:p>
          </p:txBody>
        </p:sp>
      </p:grpSp>
      <p:sp>
        <p:nvSpPr>
          <p:cNvPr id="31" name="TextBox 4">
            <a:extLst>
              <a:ext uri="{FF2B5EF4-FFF2-40B4-BE49-F238E27FC236}">
                <a16:creationId xmlns:a16="http://schemas.microsoft.com/office/drawing/2014/main" id="{B0433B14-5B27-C2D6-52AA-95CC54B8235A}"/>
              </a:ext>
            </a:extLst>
          </p:cNvPr>
          <p:cNvSpPr txBox="1"/>
          <p:nvPr/>
        </p:nvSpPr>
        <p:spPr>
          <a:xfrm>
            <a:off x="18989597" y="1981526"/>
            <a:ext cx="7772400" cy="6174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872"/>
              </a:lnSpc>
              <a:spcBef>
                <a:spcPct val="0"/>
              </a:spcBef>
            </a:pPr>
            <a:r>
              <a:rPr lang="en-US" sz="8800" spc="69" dirty="0">
                <a:solidFill>
                  <a:srgbClr val="1C3DB5"/>
                </a:solidFill>
                <a:latin typeface="Teko" panose="02000000000000000000" pitchFamily="2" charset="0"/>
                <a:ea typeface="Tek Tall Arabic medium"/>
                <a:cs typeface="Teko" panose="02000000000000000000" pitchFamily="2" charset="0"/>
                <a:sym typeface="Tek Tall Arabic medium"/>
              </a:rPr>
              <a:t>PHYSICAL MAPPING</a:t>
            </a:r>
          </a:p>
        </p:txBody>
      </p:sp>
      <p:sp>
        <p:nvSpPr>
          <p:cNvPr id="16" name="TextBox 3">
            <a:extLst>
              <a:ext uri="{FF2B5EF4-FFF2-40B4-BE49-F238E27FC236}">
                <a16:creationId xmlns:a16="http://schemas.microsoft.com/office/drawing/2014/main" id="{BD3EE8A1-B97E-696E-9FC5-0FCD177DC40F}"/>
              </a:ext>
            </a:extLst>
          </p:cNvPr>
          <p:cNvSpPr txBox="1"/>
          <p:nvPr/>
        </p:nvSpPr>
        <p:spPr>
          <a:xfrm rot="21384340">
            <a:off x="-800479" y="1528271"/>
            <a:ext cx="5513173" cy="6482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346"/>
              </a:lnSpc>
              <a:spcBef>
                <a:spcPct val="0"/>
              </a:spcBef>
            </a:pPr>
            <a:r>
              <a:rPr lang="en-US" sz="3600" spc="129" dirty="0">
                <a:solidFill>
                  <a:srgbClr val="1C3DB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eko" panose="02000000000000000000" pitchFamily="2" charset="0"/>
                <a:ea typeface="Tek Tall Arabic medium"/>
                <a:cs typeface="Teko" panose="02000000000000000000" pitchFamily="2" charset="0"/>
                <a:sym typeface="Tek Tall Arabic medium"/>
              </a:rPr>
              <a:t>Picturing the Landscape</a:t>
            </a:r>
          </a:p>
        </p:txBody>
      </p:sp>
      <p:sp>
        <p:nvSpPr>
          <p:cNvPr id="17" name="TextBox 2">
            <a:extLst>
              <a:ext uri="{FF2B5EF4-FFF2-40B4-BE49-F238E27FC236}">
                <a16:creationId xmlns:a16="http://schemas.microsoft.com/office/drawing/2014/main" id="{E9791DDB-9958-29A2-C921-834BEE8EF848}"/>
              </a:ext>
            </a:extLst>
          </p:cNvPr>
          <p:cNvSpPr txBox="1"/>
          <p:nvPr/>
        </p:nvSpPr>
        <p:spPr>
          <a:xfrm rot="-165529">
            <a:off x="-1385182" y="665922"/>
            <a:ext cx="5810156" cy="10665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87"/>
              </a:lnSpc>
              <a:spcBef>
                <a:spcPct val="0"/>
              </a:spcBef>
            </a:pPr>
            <a:r>
              <a:rPr lang="en-US" sz="5400" spc="223" dirty="0">
                <a:solidFill>
                  <a:srgbClr val="CF0A0A"/>
                </a:solidFill>
                <a:latin typeface="Anton"/>
                <a:ea typeface="Anton"/>
                <a:cs typeface="Anton"/>
                <a:sym typeface="Anton"/>
              </a:rPr>
              <a:t>Mapping</a:t>
            </a:r>
          </a:p>
        </p:txBody>
      </p:sp>
      <p:pic>
        <p:nvPicPr>
          <p:cNvPr id="19" name="Picture 18" descr="A colorful city with a mountain in the background&#10;&#10;Description automatically generated">
            <a:extLst>
              <a:ext uri="{FF2B5EF4-FFF2-40B4-BE49-F238E27FC236}">
                <a16:creationId xmlns:a16="http://schemas.microsoft.com/office/drawing/2014/main" id="{17854C1C-958F-6893-F811-2D0CB6D5C3D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15" r="13715"/>
          <a:stretch/>
        </p:blipFill>
        <p:spPr>
          <a:xfrm>
            <a:off x="-2747433" y="10459908"/>
            <a:ext cx="23782865" cy="13377862"/>
          </a:xfrm>
          <a:prstGeom prst="rect">
            <a:avLst/>
          </a:prstGeom>
        </p:spPr>
      </p:pic>
      <p:grpSp>
        <p:nvGrpSpPr>
          <p:cNvPr id="2" name="Group 11">
            <a:extLst>
              <a:ext uri="{FF2B5EF4-FFF2-40B4-BE49-F238E27FC236}">
                <a16:creationId xmlns:a16="http://schemas.microsoft.com/office/drawing/2014/main" id="{9C31BD2D-2937-5713-52FD-1D6C60357F85}"/>
              </a:ext>
            </a:extLst>
          </p:cNvPr>
          <p:cNvGrpSpPr/>
          <p:nvPr/>
        </p:nvGrpSpPr>
        <p:grpSpPr>
          <a:xfrm>
            <a:off x="4019194" y="1555675"/>
            <a:ext cx="12235051" cy="1482334"/>
            <a:chOff x="0" y="0"/>
            <a:chExt cx="4131838" cy="500590"/>
          </a:xfrm>
        </p:grpSpPr>
        <p:sp>
          <p:nvSpPr>
            <p:cNvPr id="3" name="Freeform 12">
              <a:extLst>
                <a:ext uri="{FF2B5EF4-FFF2-40B4-BE49-F238E27FC236}">
                  <a16:creationId xmlns:a16="http://schemas.microsoft.com/office/drawing/2014/main" id="{F3467FDD-9AF3-9A19-E604-4ED5FED04F27}"/>
                </a:ext>
              </a:extLst>
            </p:cNvPr>
            <p:cNvSpPr/>
            <p:nvPr/>
          </p:nvSpPr>
          <p:spPr>
            <a:xfrm>
              <a:off x="0" y="0"/>
              <a:ext cx="500590" cy="500590"/>
            </a:xfrm>
            <a:custGeom>
              <a:avLst/>
              <a:gdLst/>
              <a:ahLst/>
              <a:cxnLst/>
              <a:rect l="l" t="t" r="r" b="b"/>
              <a:pathLst>
                <a:path w="500590" h="500590">
                  <a:moveTo>
                    <a:pt x="0" y="0"/>
                  </a:moveTo>
                  <a:lnTo>
                    <a:pt x="500590" y="0"/>
                  </a:lnTo>
                  <a:lnTo>
                    <a:pt x="500590" y="500590"/>
                  </a:lnTo>
                  <a:lnTo>
                    <a:pt x="0" y="5005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 sz="3200">
                <a:solidFill>
                  <a:schemeClr val="bg1"/>
                </a:solidFill>
              </a:endParaRPr>
            </a:p>
          </p:txBody>
        </p:sp>
        <p:sp>
          <p:nvSpPr>
            <p:cNvPr id="7" name="TextBox 13">
              <a:extLst>
                <a:ext uri="{FF2B5EF4-FFF2-40B4-BE49-F238E27FC236}">
                  <a16:creationId xmlns:a16="http://schemas.microsoft.com/office/drawing/2014/main" id="{948466C6-418E-66B4-A9A6-DE553521510A}"/>
                </a:ext>
              </a:extLst>
            </p:cNvPr>
            <p:cNvSpPr txBox="1"/>
            <p:nvPr/>
          </p:nvSpPr>
          <p:spPr>
            <a:xfrm>
              <a:off x="606696" y="286155"/>
              <a:ext cx="3525142" cy="20202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693"/>
                </a:lnSpc>
                <a:spcBef>
                  <a:spcPct val="0"/>
                </a:spcBef>
              </a:pPr>
              <a:r>
                <a:rPr lang="en-US" sz="8800" spc="65" dirty="0">
                  <a:solidFill>
                    <a:schemeClr val="bg1"/>
                  </a:solidFill>
                  <a:latin typeface="Teko" panose="02000000000000000000" pitchFamily="2" charset="0"/>
                  <a:ea typeface="Tek Tall Arabic medium"/>
                  <a:cs typeface="Teko" panose="02000000000000000000" pitchFamily="2" charset="0"/>
                  <a:sym typeface="Tek Tall Arabic medium"/>
                </a:rPr>
                <a:t>AIMS OF THIS SESSION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128662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/>
      <p:bldP spid="21" grpId="0" animBg="1"/>
      <p:bldP spid="22" grpId="0"/>
      <p:bldP spid="23" grpId="0" animBg="1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6B79CFE-FC35-8BD9-A07E-F07FCFE4FD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CF7F806D-8315-AA8C-58B3-E73F3A49A5F2}"/>
              </a:ext>
            </a:extLst>
          </p:cNvPr>
          <p:cNvGrpSpPr/>
          <p:nvPr/>
        </p:nvGrpSpPr>
        <p:grpSpPr>
          <a:xfrm>
            <a:off x="1135669" y="5562276"/>
            <a:ext cx="1424848" cy="4366009"/>
            <a:chOff x="1135669" y="5562276"/>
            <a:chExt cx="1424848" cy="4366009"/>
          </a:xfrm>
        </p:grpSpPr>
        <p:sp>
          <p:nvSpPr>
            <p:cNvPr id="16" name="Freeform 2">
              <a:extLst>
                <a:ext uri="{FF2B5EF4-FFF2-40B4-BE49-F238E27FC236}">
                  <a16:creationId xmlns:a16="http://schemas.microsoft.com/office/drawing/2014/main" id="{FB568659-263A-AB6D-44A4-7601B61FE0D5}"/>
                </a:ext>
              </a:extLst>
            </p:cNvPr>
            <p:cNvSpPr/>
            <p:nvPr/>
          </p:nvSpPr>
          <p:spPr>
            <a:xfrm rot="-5400000">
              <a:off x="-64546" y="7303223"/>
              <a:ext cx="4366009" cy="884116"/>
            </a:xfrm>
            <a:custGeom>
              <a:avLst/>
              <a:gdLst/>
              <a:ahLst/>
              <a:cxnLst/>
              <a:rect l="l" t="t" r="r" b="b"/>
              <a:pathLst>
                <a:path w="1116095" h="226009">
                  <a:moveTo>
                    <a:pt x="0" y="0"/>
                  </a:moveTo>
                  <a:lnTo>
                    <a:pt x="1116095" y="0"/>
                  </a:lnTo>
                  <a:lnTo>
                    <a:pt x="1116095" y="226009"/>
                  </a:lnTo>
                  <a:lnTo>
                    <a:pt x="0" y="22600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19" name="TextBox 7">
              <a:extLst>
                <a:ext uri="{FF2B5EF4-FFF2-40B4-BE49-F238E27FC236}">
                  <a16:creationId xmlns:a16="http://schemas.microsoft.com/office/drawing/2014/main" id="{F6EF52C1-E1EA-BECB-AF7D-8587DB0881B7}"/>
                </a:ext>
              </a:extLst>
            </p:cNvPr>
            <p:cNvSpPr txBox="1"/>
            <p:nvPr/>
          </p:nvSpPr>
          <p:spPr>
            <a:xfrm rot="16200000">
              <a:off x="-239971" y="7717000"/>
              <a:ext cx="3561118" cy="80983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2872"/>
                </a:lnSpc>
                <a:spcBef>
                  <a:spcPct val="0"/>
                </a:spcBef>
              </a:pPr>
              <a:r>
                <a:rPr lang="en-US" sz="13800" b="1" spc="69" dirty="0">
                  <a:solidFill>
                    <a:srgbClr val="D40808"/>
                  </a:solidFill>
                  <a:latin typeface="Teko" panose="02000000000000000000" pitchFamily="2" charset="0"/>
                  <a:ea typeface="Tek Tall Arabic medium Bold"/>
                  <a:cs typeface="Teko" panose="02000000000000000000" pitchFamily="2" charset="0"/>
                  <a:sym typeface="Tek Tall Arabic medium Bold"/>
                </a:rPr>
                <a:t>STEP 1</a:t>
              </a:r>
            </a:p>
          </p:txBody>
        </p:sp>
      </p:grpSp>
      <p:grpSp>
        <p:nvGrpSpPr>
          <p:cNvPr id="7" name="Group 4">
            <a:extLst>
              <a:ext uri="{FF2B5EF4-FFF2-40B4-BE49-F238E27FC236}">
                <a16:creationId xmlns:a16="http://schemas.microsoft.com/office/drawing/2014/main" id="{41E4BB4C-DE64-5E8D-5772-EB7190994333}"/>
              </a:ext>
            </a:extLst>
          </p:cNvPr>
          <p:cNvGrpSpPr/>
          <p:nvPr/>
        </p:nvGrpSpPr>
        <p:grpSpPr>
          <a:xfrm>
            <a:off x="2486340" y="89710"/>
            <a:ext cx="1796143" cy="1163106"/>
            <a:chOff x="0" y="0"/>
            <a:chExt cx="3095063" cy="1369565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EEF8184B-A270-4E53-08BC-03A7EA12F073}"/>
                </a:ext>
              </a:extLst>
            </p:cNvPr>
            <p:cNvSpPr/>
            <p:nvPr/>
          </p:nvSpPr>
          <p:spPr>
            <a:xfrm>
              <a:off x="0" y="0"/>
              <a:ext cx="3095063" cy="1369565"/>
            </a:xfrm>
            <a:custGeom>
              <a:avLst/>
              <a:gdLst/>
              <a:ahLst/>
              <a:cxnLst/>
              <a:rect l="l" t="t" r="r" b="b"/>
              <a:pathLst>
                <a:path w="3095063" h="1369565">
                  <a:moveTo>
                    <a:pt x="0" y="0"/>
                  </a:moveTo>
                  <a:lnTo>
                    <a:pt x="3095063" y="0"/>
                  </a:lnTo>
                  <a:lnTo>
                    <a:pt x="3095063" y="1369565"/>
                  </a:lnTo>
                  <a:lnTo>
                    <a:pt x="0" y="136956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9" name="TextBox 6">
              <a:extLst>
                <a:ext uri="{FF2B5EF4-FFF2-40B4-BE49-F238E27FC236}">
                  <a16:creationId xmlns:a16="http://schemas.microsoft.com/office/drawing/2014/main" id="{699CD5BE-3B72-97EC-8AE3-F99198986D52}"/>
                </a:ext>
              </a:extLst>
            </p:cNvPr>
            <p:cNvSpPr txBox="1"/>
            <p:nvPr/>
          </p:nvSpPr>
          <p:spPr>
            <a:xfrm rot="21434471">
              <a:off x="121060" y="411409"/>
              <a:ext cx="2852942" cy="46879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19"/>
                </a:lnSpc>
                <a:spcBef>
                  <a:spcPct val="0"/>
                </a:spcBef>
              </a:pPr>
              <a:r>
                <a:rPr lang="en-US" sz="2000" spc="80" dirty="0">
                  <a:solidFill>
                    <a:srgbClr val="FFFFFF"/>
                  </a:solidFill>
                  <a:latin typeface="Anton"/>
                  <a:ea typeface="Anton"/>
                  <a:cs typeface="Anton"/>
                  <a:sym typeface="Anton"/>
                </a:rPr>
                <a:t>SESSION 2</a:t>
              </a:r>
            </a:p>
          </p:txBody>
        </p:sp>
      </p:grpSp>
      <p:sp>
        <p:nvSpPr>
          <p:cNvPr id="20" name="Freeform 2">
            <a:extLst>
              <a:ext uri="{FF2B5EF4-FFF2-40B4-BE49-F238E27FC236}">
                <a16:creationId xmlns:a16="http://schemas.microsoft.com/office/drawing/2014/main" id="{0D69A0D8-B75B-19EB-0797-920AC70AE05F}"/>
              </a:ext>
            </a:extLst>
          </p:cNvPr>
          <p:cNvSpPr/>
          <p:nvPr/>
        </p:nvSpPr>
        <p:spPr>
          <a:xfrm>
            <a:off x="4706388" y="2169190"/>
            <a:ext cx="9789623" cy="7716528"/>
          </a:xfrm>
          <a:custGeom>
            <a:avLst/>
            <a:gdLst/>
            <a:ahLst/>
            <a:cxnLst/>
            <a:rect l="l" t="t" r="r" b="b"/>
            <a:pathLst>
              <a:path w="4450377" h="3507945">
                <a:moveTo>
                  <a:pt x="0" y="0"/>
                </a:moveTo>
                <a:lnTo>
                  <a:pt x="4450378" y="0"/>
                </a:lnTo>
                <a:lnTo>
                  <a:pt x="4450378" y="3507945"/>
                </a:lnTo>
                <a:lnTo>
                  <a:pt x="0" y="350794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ZA"/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0D5A2884-B1CB-DAF0-A55B-07DAA8369FB9}"/>
              </a:ext>
            </a:extLst>
          </p:cNvPr>
          <p:cNvGrpSpPr/>
          <p:nvPr/>
        </p:nvGrpSpPr>
        <p:grpSpPr>
          <a:xfrm>
            <a:off x="2486340" y="89710"/>
            <a:ext cx="1796143" cy="1163106"/>
            <a:chOff x="0" y="0"/>
            <a:chExt cx="3095063" cy="1369565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43C7AEF7-51AC-67AB-2DA5-B9A82C38962D}"/>
                </a:ext>
              </a:extLst>
            </p:cNvPr>
            <p:cNvSpPr/>
            <p:nvPr/>
          </p:nvSpPr>
          <p:spPr>
            <a:xfrm>
              <a:off x="0" y="0"/>
              <a:ext cx="3095063" cy="1369565"/>
            </a:xfrm>
            <a:custGeom>
              <a:avLst/>
              <a:gdLst/>
              <a:ahLst/>
              <a:cxnLst/>
              <a:rect l="l" t="t" r="r" b="b"/>
              <a:pathLst>
                <a:path w="3095063" h="1369565">
                  <a:moveTo>
                    <a:pt x="0" y="0"/>
                  </a:moveTo>
                  <a:lnTo>
                    <a:pt x="3095063" y="0"/>
                  </a:lnTo>
                  <a:lnTo>
                    <a:pt x="3095063" y="1369565"/>
                  </a:lnTo>
                  <a:lnTo>
                    <a:pt x="0" y="136956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4" name="TextBox 6">
              <a:extLst>
                <a:ext uri="{FF2B5EF4-FFF2-40B4-BE49-F238E27FC236}">
                  <a16:creationId xmlns:a16="http://schemas.microsoft.com/office/drawing/2014/main" id="{E4AFFD69-11FF-0E4D-B3A1-E6F19F1D9148}"/>
                </a:ext>
              </a:extLst>
            </p:cNvPr>
            <p:cNvSpPr txBox="1"/>
            <p:nvPr/>
          </p:nvSpPr>
          <p:spPr>
            <a:xfrm rot="21434471">
              <a:off x="121060" y="411409"/>
              <a:ext cx="2852942" cy="46879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19"/>
                </a:lnSpc>
                <a:spcBef>
                  <a:spcPct val="0"/>
                </a:spcBef>
              </a:pPr>
              <a:r>
                <a:rPr lang="en-US" sz="2000" spc="80" dirty="0">
                  <a:solidFill>
                    <a:srgbClr val="FFFFFF"/>
                  </a:solidFill>
                  <a:latin typeface="Anton"/>
                  <a:ea typeface="Anton"/>
                  <a:cs typeface="Anton"/>
                  <a:sym typeface="Anton"/>
                </a:rPr>
                <a:t>SESSION 2</a:t>
              </a:r>
            </a:p>
          </p:txBody>
        </p:sp>
      </p:grpSp>
      <p:sp>
        <p:nvSpPr>
          <p:cNvPr id="5" name="TextBox 3">
            <a:extLst>
              <a:ext uri="{FF2B5EF4-FFF2-40B4-BE49-F238E27FC236}">
                <a16:creationId xmlns:a16="http://schemas.microsoft.com/office/drawing/2014/main" id="{466F728B-CB1A-A11D-6202-8CD1FC8518C6}"/>
              </a:ext>
            </a:extLst>
          </p:cNvPr>
          <p:cNvSpPr txBox="1"/>
          <p:nvPr/>
        </p:nvSpPr>
        <p:spPr>
          <a:xfrm rot="21384340">
            <a:off x="-800479" y="1528271"/>
            <a:ext cx="5513173" cy="6482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346"/>
              </a:lnSpc>
              <a:spcBef>
                <a:spcPct val="0"/>
              </a:spcBef>
            </a:pPr>
            <a:r>
              <a:rPr lang="en-US" sz="3600" spc="129" dirty="0">
                <a:solidFill>
                  <a:srgbClr val="1C3DB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eko" panose="02000000000000000000" pitchFamily="2" charset="0"/>
                <a:ea typeface="Tek Tall Arabic medium"/>
                <a:cs typeface="Teko" panose="02000000000000000000" pitchFamily="2" charset="0"/>
                <a:sym typeface="Tek Tall Arabic medium"/>
              </a:rPr>
              <a:t>Picturing the Landscape</a:t>
            </a:r>
          </a:p>
        </p:txBody>
      </p:sp>
      <p:sp>
        <p:nvSpPr>
          <p:cNvPr id="6" name="TextBox 2">
            <a:extLst>
              <a:ext uri="{FF2B5EF4-FFF2-40B4-BE49-F238E27FC236}">
                <a16:creationId xmlns:a16="http://schemas.microsoft.com/office/drawing/2014/main" id="{330A2720-EEC6-30C3-F95A-1394619F34EA}"/>
              </a:ext>
            </a:extLst>
          </p:cNvPr>
          <p:cNvSpPr txBox="1"/>
          <p:nvPr/>
        </p:nvSpPr>
        <p:spPr>
          <a:xfrm rot="-165529">
            <a:off x="-1385182" y="665922"/>
            <a:ext cx="5810156" cy="10665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87"/>
              </a:lnSpc>
              <a:spcBef>
                <a:spcPct val="0"/>
              </a:spcBef>
            </a:pPr>
            <a:r>
              <a:rPr lang="en-US" sz="5400" spc="223" dirty="0">
                <a:solidFill>
                  <a:srgbClr val="CF0A0A"/>
                </a:solidFill>
                <a:latin typeface="Anton"/>
                <a:ea typeface="Anton"/>
                <a:cs typeface="Anton"/>
                <a:sym typeface="Anton"/>
              </a:rPr>
              <a:t>Mapping</a:t>
            </a:r>
          </a:p>
        </p:txBody>
      </p:sp>
      <p:sp>
        <p:nvSpPr>
          <p:cNvPr id="21" name="TextBox 4">
            <a:extLst>
              <a:ext uri="{FF2B5EF4-FFF2-40B4-BE49-F238E27FC236}">
                <a16:creationId xmlns:a16="http://schemas.microsoft.com/office/drawing/2014/main" id="{C1EBBA1F-F18C-9525-FE48-8265F55377D2}"/>
              </a:ext>
            </a:extLst>
          </p:cNvPr>
          <p:cNvSpPr txBox="1"/>
          <p:nvPr/>
        </p:nvSpPr>
        <p:spPr>
          <a:xfrm>
            <a:off x="5562600" y="1350542"/>
            <a:ext cx="7772400" cy="6174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872"/>
              </a:lnSpc>
              <a:spcBef>
                <a:spcPct val="0"/>
              </a:spcBef>
            </a:pPr>
            <a:r>
              <a:rPr lang="en-US" sz="8800" spc="69" dirty="0">
                <a:solidFill>
                  <a:srgbClr val="1C3DB5"/>
                </a:solidFill>
                <a:latin typeface="Teko" panose="02000000000000000000" pitchFamily="2" charset="0"/>
                <a:ea typeface="Tek Tall Arabic medium"/>
                <a:cs typeface="Teko" panose="02000000000000000000" pitchFamily="2" charset="0"/>
                <a:sym typeface="Tek Tall Arabic medium"/>
              </a:rPr>
              <a:t>PHYSICAL MAPPING</a:t>
            </a:r>
          </a:p>
        </p:txBody>
      </p:sp>
      <p:grpSp>
        <p:nvGrpSpPr>
          <p:cNvPr id="22" name="Group 11">
            <a:extLst>
              <a:ext uri="{FF2B5EF4-FFF2-40B4-BE49-F238E27FC236}">
                <a16:creationId xmlns:a16="http://schemas.microsoft.com/office/drawing/2014/main" id="{C78C5182-4E69-8C8C-22EF-B023E9C2B9AB}"/>
              </a:ext>
            </a:extLst>
          </p:cNvPr>
          <p:cNvGrpSpPr/>
          <p:nvPr/>
        </p:nvGrpSpPr>
        <p:grpSpPr>
          <a:xfrm>
            <a:off x="4294773" y="-2401626"/>
            <a:ext cx="12235051" cy="1482334"/>
            <a:chOff x="0" y="0"/>
            <a:chExt cx="4131838" cy="500590"/>
          </a:xfrm>
        </p:grpSpPr>
        <p:sp>
          <p:nvSpPr>
            <p:cNvPr id="23" name="Freeform 12">
              <a:extLst>
                <a:ext uri="{FF2B5EF4-FFF2-40B4-BE49-F238E27FC236}">
                  <a16:creationId xmlns:a16="http://schemas.microsoft.com/office/drawing/2014/main" id="{71E439BD-7913-DCB2-5B93-6A39CBB155D5}"/>
                </a:ext>
              </a:extLst>
            </p:cNvPr>
            <p:cNvSpPr/>
            <p:nvPr/>
          </p:nvSpPr>
          <p:spPr>
            <a:xfrm>
              <a:off x="0" y="0"/>
              <a:ext cx="500590" cy="500590"/>
            </a:xfrm>
            <a:custGeom>
              <a:avLst/>
              <a:gdLst/>
              <a:ahLst/>
              <a:cxnLst/>
              <a:rect l="l" t="t" r="r" b="b"/>
              <a:pathLst>
                <a:path w="500590" h="500590">
                  <a:moveTo>
                    <a:pt x="0" y="0"/>
                  </a:moveTo>
                  <a:lnTo>
                    <a:pt x="500590" y="0"/>
                  </a:lnTo>
                  <a:lnTo>
                    <a:pt x="500590" y="500590"/>
                  </a:lnTo>
                  <a:lnTo>
                    <a:pt x="0" y="5005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 sz="3200">
                <a:solidFill>
                  <a:schemeClr val="bg1"/>
                </a:solidFill>
              </a:endParaRPr>
            </a:p>
          </p:txBody>
        </p:sp>
        <p:sp>
          <p:nvSpPr>
            <p:cNvPr id="24" name="TextBox 13">
              <a:extLst>
                <a:ext uri="{FF2B5EF4-FFF2-40B4-BE49-F238E27FC236}">
                  <a16:creationId xmlns:a16="http://schemas.microsoft.com/office/drawing/2014/main" id="{9BD45AE5-D6B1-C5CE-F4D6-50B1C372ED60}"/>
                </a:ext>
              </a:extLst>
            </p:cNvPr>
            <p:cNvSpPr txBox="1"/>
            <p:nvPr/>
          </p:nvSpPr>
          <p:spPr>
            <a:xfrm>
              <a:off x="606696" y="286155"/>
              <a:ext cx="3525142" cy="20202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693"/>
                </a:lnSpc>
                <a:spcBef>
                  <a:spcPct val="0"/>
                </a:spcBef>
              </a:pPr>
              <a:r>
                <a:rPr lang="en-US" sz="8800" spc="65" dirty="0">
                  <a:solidFill>
                    <a:schemeClr val="bg1"/>
                  </a:solidFill>
                  <a:latin typeface="Teko" panose="02000000000000000000" pitchFamily="2" charset="0"/>
                  <a:ea typeface="Tek Tall Arabic medium"/>
                  <a:cs typeface="Teko" panose="02000000000000000000" pitchFamily="2" charset="0"/>
                  <a:sym typeface="Tek Tall Arabic medium"/>
                </a:rPr>
                <a:t>AIMS OF THIS SESSION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323157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7077D17-959F-2DE3-D0CB-CF8504BCE8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4">
            <a:extLst>
              <a:ext uri="{FF2B5EF4-FFF2-40B4-BE49-F238E27FC236}">
                <a16:creationId xmlns:a16="http://schemas.microsoft.com/office/drawing/2014/main" id="{7155D6CA-6375-DBE5-E775-24BFA80317ED}"/>
              </a:ext>
            </a:extLst>
          </p:cNvPr>
          <p:cNvSpPr txBox="1"/>
          <p:nvPr/>
        </p:nvSpPr>
        <p:spPr>
          <a:xfrm>
            <a:off x="5794709" y="1675202"/>
            <a:ext cx="7612982" cy="6174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872"/>
              </a:lnSpc>
              <a:spcBef>
                <a:spcPct val="0"/>
              </a:spcBef>
            </a:pPr>
            <a:r>
              <a:rPr lang="en-US" sz="8800" spc="69" dirty="0">
                <a:solidFill>
                  <a:srgbClr val="1C3DB5"/>
                </a:solidFill>
                <a:latin typeface="Teko" panose="02000000000000000000" pitchFamily="2" charset="0"/>
                <a:ea typeface="Tek Tall Arabic medium"/>
                <a:cs typeface="Teko" panose="02000000000000000000" pitchFamily="2" charset="0"/>
                <a:sym typeface="Tek Tall Arabic medium"/>
              </a:rPr>
              <a:t>PHYSICAL MAPPING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80487E1-D9D9-39D8-44A8-EBCB37515DC6}"/>
              </a:ext>
            </a:extLst>
          </p:cNvPr>
          <p:cNvSpPr txBox="1"/>
          <p:nvPr/>
        </p:nvSpPr>
        <p:spPr>
          <a:xfrm>
            <a:off x="3916556" y="2348703"/>
            <a:ext cx="14865515" cy="821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4800" b="1" dirty="0">
                <a:solidFill>
                  <a:schemeClr val="bg1"/>
                </a:solidFill>
              </a:rPr>
              <a:t>Highlight significant features: e.g.</a:t>
            </a:r>
          </a:p>
          <a:p>
            <a:pPr marL="685800" indent="-6858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4800" b="1" dirty="0">
                <a:solidFill>
                  <a:schemeClr val="bg1"/>
                </a:solidFill>
              </a:rPr>
              <a:t>main roads and natural boundaries</a:t>
            </a:r>
          </a:p>
          <a:p>
            <a:pPr marL="685800" indent="-6858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4800" b="1" dirty="0">
                <a:solidFill>
                  <a:schemeClr val="bg1"/>
                </a:solidFill>
              </a:rPr>
              <a:t>key buildings or special features</a:t>
            </a:r>
          </a:p>
          <a:p>
            <a:pPr marL="685800" indent="-6858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4800" b="1" dirty="0">
                <a:solidFill>
                  <a:schemeClr val="bg1"/>
                </a:solidFill>
              </a:rPr>
              <a:t>residential areas</a:t>
            </a:r>
          </a:p>
          <a:p>
            <a:pPr marL="685800" indent="-6858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4800" b="1" dirty="0">
                <a:solidFill>
                  <a:schemeClr val="bg1"/>
                </a:solidFill>
              </a:rPr>
              <a:t>social gathering points</a:t>
            </a:r>
          </a:p>
          <a:p>
            <a:pPr marL="685800" indent="-6858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4800" b="1" dirty="0">
                <a:solidFill>
                  <a:schemeClr val="bg1"/>
                </a:solidFill>
              </a:rPr>
              <a:t>other churches or religious </a:t>
            </a:r>
            <a:r>
              <a:rPr lang="en-US" sz="4800" b="1" dirty="0" err="1">
                <a:solidFill>
                  <a:schemeClr val="bg1"/>
                </a:solidFill>
              </a:rPr>
              <a:t>centres</a:t>
            </a:r>
            <a:endParaRPr lang="en-US" sz="4800" b="1" dirty="0">
              <a:solidFill>
                <a:schemeClr val="bg1"/>
              </a:solidFill>
            </a:endParaRPr>
          </a:p>
          <a:p>
            <a:pPr marL="685800" indent="-6858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4800" b="1" dirty="0">
                <a:solidFill>
                  <a:schemeClr val="bg1"/>
                </a:solidFill>
              </a:rPr>
              <a:t>vulnerable groups in the community</a:t>
            </a:r>
          </a:p>
          <a:p>
            <a:pPr marL="685800" indent="-6858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4800" b="1" dirty="0">
                <a:solidFill>
                  <a:schemeClr val="bg1"/>
                </a:solidFill>
              </a:rPr>
              <a:t>community facilities</a:t>
            </a:r>
          </a:p>
          <a:p>
            <a:pPr marL="685800" indent="-6858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4800" b="1" dirty="0">
                <a:solidFill>
                  <a:schemeClr val="bg1"/>
                </a:solidFill>
              </a:rPr>
              <a:t>open spaces</a:t>
            </a:r>
          </a:p>
          <a:p>
            <a:pPr marL="685800" indent="-6858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4800" b="1" dirty="0">
                <a:solidFill>
                  <a:schemeClr val="bg1"/>
                </a:solidFill>
              </a:rPr>
              <a:t>planned developments (housing, retail, commercial)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ZA" sz="4800" b="1" dirty="0">
              <a:solidFill>
                <a:schemeClr val="bg1"/>
              </a:solidFill>
            </a:endParaRPr>
          </a:p>
        </p:txBody>
      </p:sp>
      <p:grpSp>
        <p:nvGrpSpPr>
          <p:cNvPr id="7" name="Group 4">
            <a:extLst>
              <a:ext uri="{FF2B5EF4-FFF2-40B4-BE49-F238E27FC236}">
                <a16:creationId xmlns:a16="http://schemas.microsoft.com/office/drawing/2014/main" id="{0DD058B4-B42C-4527-55DA-1FCAF75581ED}"/>
              </a:ext>
            </a:extLst>
          </p:cNvPr>
          <p:cNvGrpSpPr/>
          <p:nvPr/>
        </p:nvGrpSpPr>
        <p:grpSpPr>
          <a:xfrm>
            <a:off x="2486340" y="89710"/>
            <a:ext cx="1796143" cy="1163106"/>
            <a:chOff x="0" y="0"/>
            <a:chExt cx="3095063" cy="1369565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FDB928BD-D711-3FD4-9A3D-221A4E8C1D0C}"/>
                </a:ext>
              </a:extLst>
            </p:cNvPr>
            <p:cNvSpPr/>
            <p:nvPr/>
          </p:nvSpPr>
          <p:spPr>
            <a:xfrm>
              <a:off x="0" y="0"/>
              <a:ext cx="3095063" cy="1369565"/>
            </a:xfrm>
            <a:custGeom>
              <a:avLst/>
              <a:gdLst/>
              <a:ahLst/>
              <a:cxnLst/>
              <a:rect l="l" t="t" r="r" b="b"/>
              <a:pathLst>
                <a:path w="3095063" h="1369565">
                  <a:moveTo>
                    <a:pt x="0" y="0"/>
                  </a:moveTo>
                  <a:lnTo>
                    <a:pt x="3095063" y="0"/>
                  </a:lnTo>
                  <a:lnTo>
                    <a:pt x="3095063" y="1369565"/>
                  </a:lnTo>
                  <a:lnTo>
                    <a:pt x="0" y="136956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9" name="TextBox 6">
              <a:extLst>
                <a:ext uri="{FF2B5EF4-FFF2-40B4-BE49-F238E27FC236}">
                  <a16:creationId xmlns:a16="http://schemas.microsoft.com/office/drawing/2014/main" id="{0EA84BBC-ED26-2903-4876-FBA027BF4139}"/>
                </a:ext>
              </a:extLst>
            </p:cNvPr>
            <p:cNvSpPr txBox="1"/>
            <p:nvPr/>
          </p:nvSpPr>
          <p:spPr>
            <a:xfrm rot="21434471">
              <a:off x="121060" y="411409"/>
              <a:ext cx="2852942" cy="46879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19"/>
                </a:lnSpc>
                <a:spcBef>
                  <a:spcPct val="0"/>
                </a:spcBef>
              </a:pPr>
              <a:r>
                <a:rPr lang="en-US" sz="2000" spc="80" dirty="0">
                  <a:solidFill>
                    <a:srgbClr val="FFFFFF"/>
                  </a:solidFill>
                  <a:latin typeface="Anton"/>
                  <a:ea typeface="Anton"/>
                  <a:cs typeface="Anton"/>
                  <a:sym typeface="Anton"/>
                </a:rPr>
                <a:t>SESSION 2</a:t>
              </a:r>
            </a:p>
          </p:txBody>
        </p:sp>
      </p:grpSp>
      <p:sp>
        <p:nvSpPr>
          <p:cNvPr id="2" name="TextBox 4">
            <a:extLst>
              <a:ext uri="{FF2B5EF4-FFF2-40B4-BE49-F238E27FC236}">
                <a16:creationId xmlns:a16="http://schemas.microsoft.com/office/drawing/2014/main" id="{D792591E-8F88-E659-4E29-55AC52131EB2}"/>
              </a:ext>
            </a:extLst>
          </p:cNvPr>
          <p:cNvSpPr txBox="1"/>
          <p:nvPr/>
        </p:nvSpPr>
        <p:spPr>
          <a:xfrm>
            <a:off x="18911637" y="1252816"/>
            <a:ext cx="8304225" cy="6174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872"/>
              </a:lnSpc>
              <a:spcBef>
                <a:spcPct val="0"/>
              </a:spcBef>
            </a:pPr>
            <a:r>
              <a:rPr lang="en-US" sz="8800" spc="69" dirty="0">
                <a:solidFill>
                  <a:srgbClr val="1C3DB5"/>
                </a:solidFill>
                <a:latin typeface="Teko" panose="02000000000000000000" pitchFamily="2" charset="0"/>
                <a:ea typeface="Tek Tall Arabic medium"/>
                <a:cs typeface="Teko" panose="02000000000000000000" pitchFamily="2" charset="0"/>
                <a:sym typeface="Tek Tall Arabic medium"/>
              </a:rPr>
              <a:t>WHERE ARE THE PEOPLE?</a:t>
            </a:r>
          </a:p>
        </p:txBody>
      </p:sp>
      <p:grpSp>
        <p:nvGrpSpPr>
          <p:cNvPr id="6" name="Group 4">
            <a:extLst>
              <a:ext uri="{FF2B5EF4-FFF2-40B4-BE49-F238E27FC236}">
                <a16:creationId xmlns:a16="http://schemas.microsoft.com/office/drawing/2014/main" id="{922CCEEF-4CAA-D2CB-76A8-8CA988A6E414}"/>
              </a:ext>
            </a:extLst>
          </p:cNvPr>
          <p:cNvGrpSpPr/>
          <p:nvPr/>
        </p:nvGrpSpPr>
        <p:grpSpPr>
          <a:xfrm>
            <a:off x="2486340" y="89710"/>
            <a:ext cx="1796143" cy="1163106"/>
            <a:chOff x="0" y="0"/>
            <a:chExt cx="3095063" cy="1369565"/>
          </a:xfrm>
        </p:grpSpPr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B85DFD5B-AF3E-B554-0828-2C4D3E5F12AC}"/>
                </a:ext>
              </a:extLst>
            </p:cNvPr>
            <p:cNvSpPr/>
            <p:nvPr/>
          </p:nvSpPr>
          <p:spPr>
            <a:xfrm>
              <a:off x="0" y="0"/>
              <a:ext cx="3095063" cy="1369565"/>
            </a:xfrm>
            <a:custGeom>
              <a:avLst/>
              <a:gdLst/>
              <a:ahLst/>
              <a:cxnLst/>
              <a:rect l="l" t="t" r="r" b="b"/>
              <a:pathLst>
                <a:path w="3095063" h="1369565">
                  <a:moveTo>
                    <a:pt x="0" y="0"/>
                  </a:moveTo>
                  <a:lnTo>
                    <a:pt x="3095063" y="0"/>
                  </a:lnTo>
                  <a:lnTo>
                    <a:pt x="3095063" y="1369565"/>
                  </a:lnTo>
                  <a:lnTo>
                    <a:pt x="0" y="136956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21" name="TextBox 6">
              <a:extLst>
                <a:ext uri="{FF2B5EF4-FFF2-40B4-BE49-F238E27FC236}">
                  <a16:creationId xmlns:a16="http://schemas.microsoft.com/office/drawing/2014/main" id="{E6E907A6-A91F-3839-0F67-0006AC1C2F88}"/>
                </a:ext>
              </a:extLst>
            </p:cNvPr>
            <p:cNvSpPr txBox="1"/>
            <p:nvPr/>
          </p:nvSpPr>
          <p:spPr>
            <a:xfrm rot="21434471">
              <a:off x="121060" y="411409"/>
              <a:ext cx="2852942" cy="46879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19"/>
                </a:lnSpc>
                <a:spcBef>
                  <a:spcPct val="0"/>
                </a:spcBef>
              </a:pPr>
              <a:r>
                <a:rPr lang="en-US" sz="2000" spc="80" dirty="0">
                  <a:solidFill>
                    <a:srgbClr val="FFFFFF"/>
                  </a:solidFill>
                  <a:latin typeface="Anton"/>
                  <a:ea typeface="Anton"/>
                  <a:cs typeface="Anton"/>
                  <a:sym typeface="Anton"/>
                </a:rPr>
                <a:t>SESSION 2</a:t>
              </a:r>
            </a:p>
          </p:txBody>
        </p:sp>
      </p:grpSp>
      <p:sp>
        <p:nvSpPr>
          <p:cNvPr id="22" name="TextBox 3">
            <a:extLst>
              <a:ext uri="{FF2B5EF4-FFF2-40B4-BE49-F238E27FC236}">
                <a16:creationId xmlns:a16="http://schemas.microsoft.com/office/drawing/2014/main" id="{381AEB28-E26C-3B97-FC8D-53385D01565C}"/>
              </a:ext>
            </a:extLst>
          </p:cNvPr>
          <p:cNvSpPr txBox="1"/>
          <p:nvPr/>
        </p:nvSpPr>
        <p:spPr>
          <a:xfrm rot="21384340">
            <a:off x="-800479" y="1528271"/>
            <a:ext cx="5513173" cy="6482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346"/>
              </a:lnSpc>
              <a:spcBef>
                <a:spcPct val="0"/>
              </a:spcBef>
            </a:pPr>
            <a:r>
              <a:rPr lang="en-US" sz="3600" spc="129" dirty="0">
                <a:solidFill>
                  <a:srgbClr val="1C3DB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eko" panose="02000000000000000000" pitchFamily="2" charset="0"/>
                <a:ea typeface="Tek Tall Arabic medium"/>
                <a:cs typeface="Teko" panose="02000000000000000000" pitchFamily="2" charset="0"/>
                <a:sym typeface="Tek Tall Arabic medium"/>
              </a:rPr>
              <a:t>Picturing the Landscape</a:t>
            </a:r>
          </a:p>
        </p:txBody>
      </p:sp>
      <p:sp>
        <p:nvSpPr>
          <p:cNvPr id="23" name="TextBox 2">
            <a:extLst>
              <a:ext uri="{FF2B5EF4-FFF2-40B4-BE49-F238E27FC236}">
                <a16:creationId xmlns:a16="http://schemas.microsoft.com/office/drawing/2014/main" id="{FF25202E-AF83-3E87-4C88-61854559D087}"/>
              </a:ext>
            </a:extLst>
          </p:cNvPr>
          <p:cNvSpPr txBox="1"/>
          <p:nvPr/>
        </p:nvSpPr>
        <p:spPr>
          <a:xfrm rot="-165529">
            <a:off x="-1385182" y="665922"/>
            <a:ext cx="5810156" cy="10665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87"/>
              </a:lnSpc>
              <a:spcBef>
                <a:spcPct val="0"/>
              </a:spcBef>
            </a:pPr>
            <a:r>
              <a:rPr lang="en-US" sz="5400" spc="223" dirty="0">
                <a:solidFill>
                  <a:srgbClr val="CF0A0A"/>
                </a:solidFill>
                <a:latin typeface="Anton"/>
                <a:ea typeface="Anton"/>
                <a:cs typeface="Anton"/>
                <a:sym typeface="Anton"/>
              </a:rPr>
              <a:t>Mapping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BAA5DA8-3E16-63E7-0E3C-9A988ACE32B1}"/>
              </a:ext>
            </a:extLst>
          </p:cNvPr>
          <p:cNvGrpSpPr/>
          <p:nvPr/>
        </p:nvGrpSpPr>
        <p:grpSpPr>
          <a:xfrm>
            <a:off x="1135669" y="5562276"/>
            <a:ext cx="1424848" cy="4366009"/>
            <a:chOff x="1135669" y="5562276"/>
            <a:chExt cx="1424848" cy="4366009"/>
          </a:xfrm>
        </p:grpSpPr>
        <p:sp>
          <p:nvSpPr>
            <p:cNvPr id="26" name="Freeform 2">
              <a:extLst>
                <a:ext uri="{FF2B5EF4-FFF2-40B4-BE49-F238E27FC236}">
                  <a16:creationId xmlns:a16="http://schemas.microsoft.com/office/drawing/2014/main" id="{B0DCA1DA-08D2-EE8B-E2D9-584FB1309A59}"/>
                </a:ext>
              </a:extLst>
            </p:cNvPr>
            <p:cNvSpPr/>
            <p:nvPr/>
          </p:nvSpPr>
          <p:spPr>
            <a:xfrm rot="-5400000">
              <a:off x="-64546" y="7303223"/>
              <a:ext cx="4366009" cy="884116"/>
            </a:xfrm>
            <a:custGeom>
              <a:avLst/>
              <a:gdLst/>
              <a:ahLst/>
              <a:cxnLst/>
              <a:rect l="l" t="t" r="r" b="b"/>
              <a:pathLst>
                <a:path w="1116095" h="226009">
                  <a:moveTo>
                    <a:pt x="0" y="0"/>
                  </a:moveTo>
                  <a:lnTo>
                    <a:pt x="1116095" y="0"/>
                  </a:lnTo>
                  <a:lnTo>
                    <a:pt x="1116095" y="226009"/>
                  </a:lnTo>
                  <a:lnTo>
                    <a:pt x="0" y="22600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28" name="TextBox 7">
              <a:extLst>
                <a:ext uri="{FF2B5EF4-FFF2-40B4-BE49-F238E27FC236}">
                  <a16:creationId xmlns:a16="http://schemas.microsoft.com/office/drawing/2014/main" id="{24713B31-1212-41D2-C007-787E9FD059D0}"/>
                </a:ext>
              </a:extLst>
            </p:cNvPr>
            <p:cNvSpPr txBox="1"/>
            <p:nvPr/>
          </p:nvSpPr>
          <p:spPr>
            <a:xfrm rot="16200000">
              <a:off x="-239971" y="7717000"/>
              <a:ext cx="3561118" cy="80983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2872"/>
                </a:lnSpc>
                <a:spcBef>
                  <a:spcPct val="0"/>
                </a:spcBef>
              </a:pPr>
              <a:r>
                <a:rPr lang="en-US" sz="13800" b="1" spc="69" dirty="0">
                  <a:solidFill>
                    <a:srgbClr val="D40808"/>
                  </a:solidFill>
                  <a:latin typeface="Teko" panose="02000000000000000000" pitchFamily="2" charset="0"/>
                  <a:ea typeface="Tek Tall Arabic medium Bold"/>
                  <a:cs typeface="Teko" panose="02000000000000000000" pitchFamily="2" charset="0"/>
                  <a:sym typeface="Tek Tall Arabic medium Bold"/>
                </a:rPr>
                <a:t>STEP 1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E189EF7-DF00-130E-2E3E-D085842347CF}"/>
              </a:ext>
            </a:extLst>
          </p:cNvPr>
          <p:cNvGrpSpPr/>
          <p:nvPr/>
        </p:nvGrpSpPr>
        <p:grpSpPr>
          <a:xfrm>
            <a:off x="1288069" y="10958854"/>
            <a:ext cx="1424848" cy="4366009"/>
            <a:chOff x="1135669" y="5562276"/>
            <a:chExt cx="1424848" cy="4366009"/>
          </a:xfrm>
        </p:grpSpPr>
        <p:sp>
          <p:nvSpPr>
            <p:cNvPr id="30" name="Freeform 2">
              <a:extLst>
                <a:ext uri="{FF2B5EF4-FFF2-40B4-BE49-F238E27FC236}">
                  <a16:creationId xmlns:a16="http://schemas.microsoft.com/office/drawing/2014/main" id="{EA1D32A7-3E37-456C-7383-AF3DAC029800}"/>
                </a:ext>
              </a:extLst>
            </p:cNvPr>
            <p:cNvSpPr/>
            <p:nvPr/>
          </p:nvSpPr>
          <p:spPr>
            <a:xfrm rot="-5400000">
              <a:off x="-64546" y="7303223"/>
              <a:ext cx="4366009" cy="884116"/>
            </a:xfrm>
            <a:custGeom>
              <a:avLst/>
              <a:gdLst/>
              <a:ahLst/>
              <a:cxnLst/>
              <a:rect l="l" t="t" r="r" b="b"/>
              <a:pathLst>
                <a:path w="1116095" h="226009">
                  <a:moveTo>
                    <a:pt x="0" y="0"/>
                  </a:moveTo>
                  <a:lnTo>
                    <a:pt x="1116095" y="0"/>
                  </a:lnTo>
                  <a:lnTo>
                    <a:pt x="1116095" y="226009"/>
                  </a:lnTo>
                  <a:lnTo>
                    <a:pt x="0" y="22600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31" name="TextBox 7">
              <a:extLst>
                <a:ext uri="{FF2B5EF4-FFF2-40B4-BE49-F238E27FC236}">
                  <a16:creationId xmlns:a16="http://schemas.microsoft.com/office/drawing/2014/main" id="{B7AD9C13-9DEC-6BFE-AE63-A2D51F36D50E}"/>
                </a:ext>
              </a:extLst>
            </p:cNvPr>
            <p:cNvSpPr txBox="1"/>
            <p:nvPr/>
          </p:nvSpPr>
          <p:spPr>
            <a:xfrm rot="16200000">
              <a:off x="-239971" y="7717000"/>
              <a:ext cx="3561118" cy="80983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2872"/>
                </a:lnSpc>
                <a:spcBef>
                  <a:spcPct val="0"/>
                </a:spcBef>
              </a:pPr>
              <a:r>
                <a:rPr lang="en-US" sz="13800" b="1" spc="69" dirty="0">
                  <a:solidFill>
                    <a:srgbClr val="D40808"/>
                  </a:solidFill>
                  <a:latin typeface="Teko" panose="02000000000000000000" pitchFamily="2" charset="0"/>
                  <a:ea typeface="Tek Tall Arabic medium Bold"/>
                  <a:cs typeface="Teko" panose="02000000000000000000" pitchFamily="2" charset="0"/>
                  <a:sym typeface="Tek Tall Arabic medium Bold"/>
                </a:rPr>
                <a:t>STEP 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214653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9F75751-369F-99D3-B27F-DA38FCF32F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">
            <a:extLst>
              <a:ext uri="{FF2B5EF4-FFF2-40B4-BE49-F238E27FC236}">
                <a16:creationId xmlns:a16="http://schemas.microsoft.com/office/drawing/2014/main" id="{17350FF6-DCCE-BB11-766D-82BCCAC0F0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637" y="67437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3D16C14-6621-3819-21FE-0180CE2896D9}"/>
              </a:ext>
            </a:extLst>
          </p:cNvPr>
          <p:cNvSpPr txBox="1"/>
          <p:nvPr/>
        </p:nvSpPr>
        <p:spPr>
          <a:xfrm>
            <a:off x="3733800" y="2717836"/>
            <a:ext cx="13630273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Font typeface="+mj-lt"/>
              <a:buAutoNum type="arabicPeriod"/>
            </a:pPr>
            <a:r>
              <a:rPr lang="en-ZA" sz="4800" b="1" dirty="0">
                <a:solidFill>
                  <a:schemeClr val="bg1"/>
                </a:solidFill>
              </a:rPr>
              <a:t>What are the main centres of community life?</a:t>
            </a:r>
          </a:p>
          <a:p>
            <a:pPr marL="914400" indent="-914400">
              <a:buFont typeface="+mj-lt"/>
              <a:buAutoNum type="arabicPeriod"/>
            </a:pPr>
            <a:r>
              <a:rPr lang="en-ZA" sz="4800" b="1" dirty="0">
                <a:solidFill>
                  <a:schemeClr val="bg1"/>
                </a:solidFill>
              </a:rPr>
              <a:t>Where does the church building sit in relation to the main centres of the community? </a:t>
            </a:r>
          </a:p>
          <a:p>
            <a:pPr marL="914400" indent="-914400">
              <a:buFont typeface="+mj-lt"/>
              <a:buAutoNum type="arabicPeriod"/>
            </a:pPr>
            <a:r>
              <a:rPr lang="en-ZA" sz="4800" b="1" dirty="0">
                <a:solidFill>
                  <a:schemeClr val="bg1"/>
                </a:solidFill>
              </a:rPr>
              <a:t>How does the physical make-up of the community shape its life and affect the life of the church?</a:t>
            </a:r>
          </a:p>
          <a:p>
            <a:pPr marL="914400" indent="-914400">
              <a:buFont typeface="+mj-lt"/>
              <a:buAutoNum type="arabicPeriod"/>
            </a:pPr>
            <a:r>
              <a:rPr lang="en-ZA" sz="4800" b="1" dirty="0">
                <a:solidFill>
                  <a:schemeClr val="bg1"/>
                </a:solidFill>
              </a:rPr>
              <a:t>What sectors of the community are untouched by the church?</a:t>
            </a:r>
          </a:p>
          <a:p>
            <a:pPr marL="914400" indent="-914400">
              <a:buFont typeface="+mj-lt"/>
              <a:buAutoNum type="arabicPeriod"/>
            </a:pPr>
            <a:r>
              <a:rPr lang="en-ZA" sz="4800" b="1" dirty="0">
                <a:solidFill>
                  <a:schemeClr val="bg1"/>
                </a:solidFill>
              </a:rPr>
              <a:t>What is missing from the community?</a:t>
            </a:r>
          </a:p>
        </p:txBody>
      </p:sp>
      <p:grpSp>
        <p:nvGrpSpPr>
          <p:cNvPr id="7" name="Group 4">
            <a:extLst>
              <a:ext uri="{FF2B5EF4-FFF2-40B4-BE49-F238E27FC236}">
                <a16:creationId xmlns:a16="http://schemas.microsoft.com/office/drawing/2014/main" id="{BC41CBA0-529D-30F3-5AFE-ABC79E86E010}"/>
              </a:ext>
            </a:extLst>
          </p:cNvPr>
          <p:cNvGrpSpPr/>
          <p:nvPr/>
        </p:nvGrpSpPr>
        <p:grpSpPr>
          <a:xfrm>
            <a:off x="2486340" y="89710"/>
            <a:ext cx="1796143" cy="1163106"/>
            <a:chOff x="0" y="0"/>
            <a:chExt cx="3095063" cy="1369565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439E7CD4-7944-95AC-59B7-DBB0B7B273F1}"/>
                </a:ext>
              </a:extLst>
            </p:cNvPr>
            <p:cNvSpPr/>
            <p:nvPr/>
          </p:nvSpPr>
          <p:spPr>
            <a:xfrm>
              <a:off x="0" y="0"/>
              <a:ext cx="3095063" cy="1369565"/>
            </a:xfrm>
            <a:custGeom>
              <a:avLst/>
              <a:gdLst/>
              <a:ahLst/>
              <a:cxnLst/>
              <a:rect l="l" t="t" r="r" b="b"/>
              <a:pathLst>
                <a:path w="3095063" h="1369565">
                  <a:moveTo>
                    <a:pt x="0" y="0"/>
                  </a:moveTo>
                  <a:lnTo>
                    <a:pt x="3095063" y="0"/>
                  </a:lnTo>
                  <a:lnTo>
                    <a:pt x="3095063" y="1369565"/>
                  </a:lnTo>
                  <a:lnTo>
                    <a:pt x="0" y="136956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9" name="TextBox 6">
              <a:extLst>
                <a:ext uri="{FF2B5EF4-FFF2-40B4-BE49-F238E27FC236}">
                  <a16:creationId xmlns:a16="http://schemas.microsoft.com/office/drawing/2014/main" id="{5AA299BE-8A18-9469-2F7A-2ACE9D7C421A}"/>
                </a:ext>
              </a:extLst>
            </p:cNvPr>
            <p:cNvSpPr txBox="1"/>
            <p:nvPr/>
          </p:nvSpPr>
          <p:spPr>
            <a:xfrm rot="21434471">
              <a:off x="121060" y="411409"/>
              <a:ext cx="2852942" cy="46879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19"/>
                </a:lnSpc>
                <a:spcBef>
                  <a:spcPct val="0"/>
                </a:spcBef>
              </a:pPr>
              <a:r>
                <a:rPr lang="en-US" sz="2000" spc="80" dirty="0">
                  <a:solidFill>
                    <a:srgbClr val="FFFFFF"/>
                  </a:solidFill>
                  <a:latin typeface="Anton"/>
                  <a:ea typeface="Anton"/>
                  <a:cs typeface="Anton"/>
                  <a:sym typeface="Anton"/>
                </a:rPr>
                <a:t>SESSION 2</a:t>
              </a:r>
            </a:p>
          </p:txBody>
        </p:sp>
      </p:grpSp>
      <p:sp>
        <p:nvSpPr>
          <p:cNvPr id="21" name="TextBox 4">
            <a:extLst>
              <a:ext uri="{FF2B5EF4-FFF2-40B4-BE49-F238E27FC236}">
                <a16:creationId xmlns:a16="http://schemas.microsoft.com/office/drawing/2014/main" id="{4EA51588-2493-07BF-FC8E-2247CF28465E}"/>
              </a:ext>
            </a:extLst>
          </p:cNvPr>
          <p:cNvSpPr txBox="1"/>
          <p:nvPr/>
        </p:nvSpPr>
        <p:spPr>
          <a:xfrm>
            <a:off x="5867400" y="1871641"/>
            <a:ext cx="8304225" cy="6174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872"/>
              </a:lnSpc>
              <a:spcBef>
                <a:spcPct val="0"/>
              </a:spcBef>
            </a:pPr>
            <a:r>
              <a:rPr lang="en-US" sz="8800" spc="69" dirty="0">
                <a:solidFill>
                  <a:srgbClr val="1C3DB5"/>
                </a:solidFill>
                <a:latin typeface="Teko" panose="02000000000000000000" pitchFamily="2" charset="0"/>
                <a:ea typeface="Tek Tall Arabic medium"/>
                <a:cs typeface="Teko" panose="02000000000000000000" pitchFamily="2" charset="0"/>
                <a:sym typeface="Tek Tall Arabic medium"/>
              </a:rPr>
              <a:t>WHERE ARE THE PEOPLE?</a:t>
            </a:r>
          </a:p>
        </p:txBody>
      </p:sp>
      <p:sp>
        <p:nvSpPr>
          <p:cNvPr id="26" name="TextBox 4">
            <a:extLst>
              <a:ext uri="{FF2B5EF4-FFF2-40B4-BE49-F238E27FC236}">
                <a16:creationId xmlns:a16="http://schemas.microsoft.com/office/drawing/2014/main" id="{A47C11AA-1A82-4BD1-6114-88E7C17D3BE1}"/>
              </a:ext>
            </a:extLst>
          </p:cNvPr>
          <p:cNvSpPr txBox="1"/>
          <p:nvPr/>
        </p:nvSpPr>
        <p:spPr>
          <a:xfrm>
            <a:off x="18288000" y="1199581"/>
            <a:ext cx="8304225" cy="6174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72"/>
              </a:lnSpc>
              <a:spcBef>
                <a:spcPct val="0"/>
              </a:spcBef>
            </a:pPr>
            <a:r>
              <a:rPr lang="en-US" sz="8800" spc="69" dirty="0">
                <a:solidFill>
                  <a:srgbClr val="1C3DB5"/>
                </a:solidFill>
                <a:latin typeface="Teko" panose="02000000000000000000" pitchFamily="2" charset="0"/>
                <a:ea typeface="Tek Tall Arabic medium"/>
                <a:cs typeface="Teko" panose="02000000000000000000" pitchFamily="2" charset="0"/>
                <a:sym typeface="Tek Tall Arabic medium"/>
              </a:rPr>
              <a:t>MAP COMMENTARY</a:t>
            </a:r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71B6C4FB-8014-602E-D0BC-D6CADDF1DD5F}"/>
              </a:ext>
            </a:extLst>
          </p:cNvPr>
          <p:cNvGrpSpPr/>
          <p:nvPr/>
        </p:nvGrpSpPr>
        <p:grpSpPr>
          <a:xfrm>
            <a:off x="2486340" y="89710"/>
            <a:ext cx="1796143" cy="1163106"/>
            <a:chOff x="0" y="0"/>
            <a:chExt cx="3095063" cy="1369565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73F9AA8F-0EA4-6179-716F-C5302AB4F8C4}"/>
                </a:ext>
              </a:extLst>
            </p:cNvPr>
            <p:cNvSpPr/>
            <p:nvPr/>
          </p:nvSpPr>
          <p:spPr>
            <a:xfrm>
              <a:off x="0" y="0"/>
              <a:ext cx="3095063" cy="1369565"/>
            </a:xfrm>
            <a:custGeom>
              <a:avLst/>
              <a:gdLst/>
              <a:ahLst/>
              <a:cxnLst/>
              <a:rect l="l" t="t" r="r" b="b"/>
              <a:pathLst>
                <a:path w="3095063" h="1369565">
                  <a:moveTo>
                    <a:pt x="0" y="0"/>
                  </a:moveTo>
                  <a:lnTo>
                    <a:pt x="3095063" y="0"/>
                  </a:lnTo>
                  <a:lnTo>
                    <a:pt x="3095063" y="1369565"/>
                  </a:lnTo>
                  <a:lnTo>
                    <a:pt x="0" y="136956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4" name="TextBox 6">
              <a:extLst>
                <a:ext uri="{FF2B5EF4-FFF2-40B4-BE49-F238E27FC236}">
                  <a16:creationId xmlns:a16="http://schemas.microsoft.com/office/drawing/2014/main" id="{AE1CF443-FB1C-6A0B-2E91-2FA838151320}"/>
                </a:ext>
              </a:extLst>
            </p:cNvPr>
            <p:cNvSpPr txBox="1"/>
            <p:nvPr/>
          </p:nvSpPr>
          <p:spPr>
            <a:xfrm rot="21434471">
              <a:off x="121060" y="411409"/>
              <a:ext cx="2852942" cy="46879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19"/>
                </a:lnSpc>
                <a:spcBef>
                  <a:spcPct val="0"/>
                </a:spcBef>
              </a:pPr>
              <a:r>
                <a:rPr lang="en-US" sz="2000" spc="80" dirty="0">
                  <a:solidFill>
                    <a:srgbClr val="FFFFFF"/>
                  </a:solidFill>
                  <a:latin typeface="Anton"/>
                  <a:ea typeface="Anton"/>
                  <a:cs typeface="Anton"/>
                  <a:sym typeface="Anton"/>
                </a:rPr>
                <a:t>SESSION 2</a:t>
              </a:r>
            </a:p>
          </p:txBody>
        </p:sp>
      </p:grpSp>
      <p:sp>
        <p:nvSpPr>
          <p:cNvPr id="5" name="TextBox 3">
            <a:extLst>
              <a:ext uri="{FF2B5EF4-FFF2-40B4-BE49-F238E27FC236}">
                <a16:creationId xmlns:a16="http://schemas.microsoft.com/office/drawing/2014/main" id="{E7A7BE49-4A93-B6FD-95A8-78CB923AE4FD}"/>
              </a:ext>
            </a:extLst>
          </p:cNvPr>
          <p:cNvSpPr txBox="1"/>
          <p:nvPr/>
        </p:nvSpPr>
        <p:spPr>
          <a:xfrm rot="21384340">
            <a:off x="-800479" y="1528271"/>
            <a:ext cx="5513173" cy="6482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346"/>
              </a:lnSpc>
              <a:spcBef>
                <a:spcPct val="0"/>
              </a:spcBef>
            </a:pPr>
            <a:r>
              <a:rPr lang="en-US" sz="3600" spc="129" dirty="0">
                <a:solidFill>
                  <a:srgbClr val="1C3DB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eko" panose="02000000000000000000" pitchFamily="2" charset="0"/>
                <a:ea typeface="Tek Tall Arabic medium"/>
                <a:cs typeface="Teko" panose="02000000000000000000" pitchFamily="2" charset="0"/>
                <a:sym typeface="Tek Tall Arabic medium"/>
              </a:rPr>
              <a:t>Picturing the Landscape</a:t>
            </a:r>
          </a:p>
        </p:txBody>
      </p:sp>
      <p:sp>
        <p:nvSpPr>
          <p:cNvPr id="6" name="TextBox 2">
            <a:extLst>
              <a:ext uri="{FF2B5EF4-FFF2-40B4-BE49-F238E27FC236}">
                <a16:creationId xmlns:a16="http://schemas.microsoft.com/office/drawing/2014/main" id="{5688FD93-426D-BFAF-C371-25108EED27DC}"/>
              </a:ext>
            </a:extLst>
          </p:cNvPr>
          <p:cNvSpPr txBox="1"/>
          <p:nvPr/>
        </p:nvSpPr>
        <p:spPr>
          <a:xfrm rot="-165529">
            <a:off x="-1385182" y="665922"/>
            <a:ext cx="5810156" cy="10665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87"/>
              </a:lnSpc>
              <a:spcBef>
                <a:spcPct val="0"/>
              </a:spcBef>
            </a:pPr>
            <a:r>
              <a:rPr lang="en-US" sz="5400" spc="223" dirty="0">
                <a:solidFill>
                  <a:srgbClr val="CF0A0A"/>
                </a:solidFill>
                <a:latin typeface="Anton"/>
                <a:ea typeface="Anton"/>
                <a:cs typeface="Anton"/>
                <a:sym typeface="Anton"/>
              </a:rPr>
              <a:t>Mapping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CB4780A-A0CA-705E-F181-04A270F8A0E0}"/>
              </a:ext>
            </a:extLst>
          </p:cNvPr>
          <p:cNvGrpSpPr/>
          <p:nvPr/>
        </p:nvGrpSpPr>
        <p:grpSpPr>
          <a:xfrm>
            <a:off x="1288069" y="5619878"/>
            <a:ext cx="1424848" cy="4366009"/>
            <a:chOff x="1135669" y="5562276"/>
            <a:chExt cx="1424848" cy="4366009"/>
          </a:xfrm>
        </p:grpSpPr>
        <p:sp>
          <p:nvSpPr>
            <p:cNvPr id="20" name="Freeform 2">
              <a:extLst>
                <a:ext uri="{FF2B5EF4-FFF2-40B4-BE49-F238E27FC236}">
                  <a16:creationId xmlns:a16="http://schemas.microsoft.com/office/drawing/2014/main" id="{1E6FFD9F-461C-64C6-27C1-173AB1168333}"/>
                </a:ext>
              </a:extLst>
            </p:cNvPr>
            <p:cNvSpPr/>
            <p:nvPr/>
          </p:nvSpPr>
          <p:spPr>
            <a:xfrm rot="-5400000">
              <a:off x="-64546" y="7303223"/>
              <a:ext cx="4366009" cy="884116"/>
            </a:xfrm>
            <a:custGeom>
              <a:avLst/>
              <a:gdLst/>
              <a:ahLst/>
              <a:cxnLst/>
              <a:rect l="l" t="t" r="r" b="b"/>
              <a:pathLst>
                <a:path w="1116095" h="226009">
                  <a:moveTo>
                    <a:pt x="0" y="0"/>
                  </a:moveTo>
                  <a:lnTo>
                    <a:pt x="1116095" y="0"/>
                  </a:lnTo>
                  <a:lnTo>
                    <a:pt x="1116095" y="226009"/>
                  </a:lnTo>
                  <a:lnTo>
                    <a:pt x="0" y="22600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28" name="TextBox 7">
              <a:extLst>
                <a:ext uri="{FF2B5EF4-FFF2-40B4-BE49-F238E27FC236}">
                  <a16:creationId xmlns:a16="http://schemas.microsoft.com/office/drawing/2014/main" id="{CE0F6309-368C-BDE5-7D1D-D3BFBBB47C73}"/>
                </a:ext>
              </a:extLst>
            </p:cNvPr>
            <p:cNvSpPr txBox="1"/>
            <p:nvPr/>
          </p:nvSpPr>
          <p:spPr>
            <a:xfrm rot="16200000">
              <a:off x="-239971" y="7717000"/>
              <a:ext cx="3561118" cy="80983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2872"/>
                </a:lnSpc>
                <a:spcBef>
                  <a:spcPct val="0"/>
                </a:spcBef>
              </a:pPr>
              <a:r>
                <a:rPr lang="en-US" sz="13800" b="1" spc="69" dirty="0">
                  <a:solidFill>
                    <a:srgbClr val="D40808"/>
                  </a:solidFill>
                  <a:latin typeface="Teko" panose="02000000000000000000" pitchFamily="2" charset="0"/>
                  <a:ea typeface="Tek Tall Arabic medium Bold"/>
                  <a:cs typeface="Teko" panose="02000000000000000000" pitchFamily="2" charset="0"/>
                  <a:sym typeface="Tek Tall Arabic medium Bold"/>
                </a:rPr>
                <a:t>STEP 2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FD3D4A0-9457-EB29-7DCE-C44AF9A09400}"/>
              </a:ext>
            </a:extLst>
          </p:cNvPr>
          <p:cNvGrpSpPr/>
          <p:nvPr/>
        </p:nvGrpSpPr>
        <p:grpSpPr>
          <a:xfrm>
            <a:off x="1288069" y="10958854"/>
            <a:ext cx="1424848" cy="4366009"/>
            <a:chOff x="1135669" y="5562276"/>
            <a:chExt cx="1424848" cy="4366009"/>
          </a:xfrm>
        </p:grpSpPr>
        <p:sp>
          <p:nvSpPr>
            <p:cNvPr id="30" name="Freeform 2">
              <a:extLst>
                <a:ext uri="{FF2B5EF4-FFF2-40B4-BE49-F238E27FC236}">
                  <a16:creationId xmlns:a16="http://schemas.microsoft.com/office/drawing/2014/main" id="{8DAD223C-C549-3E33-DD51-762FC6D851A1}"/>
                </a:ext>
              </a:extLst>
            </p:cNvPr>
            <p:cNvSpPr/>
            <p:nvPr/>
          </p:nvSpPr>
          <p:spPr>
            <a:xfrm rot="-5400000">
              <a:off x="-64546" y="7303223"/>
              <a:ext cx="4366009" cy="884116"/>
            </a:xfrm>
            <a:custGeom>
              <a:avLst/>
              <a:gdLst/>
              <a:ahLst/>
              <a:cxnLst/>
              <a:rect l="l" t="t" r="r" b="b"/>
              <a:pathLst>
                <a:path w="1116095" h="226009">
                  <a:moveTo>
                    <a:pt x="0" y="0"/>
                  </a:moveTo>
                  <a:lnTo>
                    <a:pt x="1116095" y="0"/>
                  </a:lnTo>
                  <a:lnTo>
                    <a:pt x="1116095" y="226009"/>
                  </a:lnTo>
                  <a:lnTo>
                    <a:pt x="0" y="22600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31" name="TextBox 7">
              <a:extLst>
                <a:ext uri="{FF2B5EF4-FFF2-40B4-BE49-F238E27FC236}">
                  <a16:creationId xmlns:a16="http://schemas.microsoft.com/office/drawing/2014/main" id="{808DC470-4792-A724-A81A-541E507043BF}"/>
                </a:ext>
              </a:extLst>
            </p:cNvPr>
            <p:cNvSpPr txBox="1"/>
            <p:nvPr/>
          </p:nvSpPr>
          <p:spPr>
            <a:xfrm rot="16200000">
              <a:off x="-239971" y="7717000"/>
              <a:ext cx="3561118" cy="80983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2872"/>
                </a:lnSpc>
                <a:spcBef>
                  <a:spcPct val="0"/>
                </a:spcBef>
              </a:pPr>
              <a:r>
                <a:rPr lang="en-US" sz="13800" b="1" spc="69" dirty="0">
                  <a:solidFill>
                    <a:srgbClr val="D40808"/>
                  </a:solidFill>
                  <a:latin typeface="Teko" panose="02000000000000000000" pitchFamily="2" charset="0"/>
                  <a:ea typeface="Tek Tall Arabic medium Bold"/>
                  <a:cs typeface="Teko" panose="02000000000000000000" pitchFamily="2" charset="0"/>
                  <a:sym typeface="Tek Tall Arabic medium Bold"/>
                </a:rPr>
                <a:t>STEP 3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F320BB8-AEF6-5951-6950-8911D06A9D29}"/>
              </a:ext>
            </a:extLst>
          </p:cNvPr>
          <p:cNvGrpSpPr/>
          <p:nvPr/>
        </p:nvGrpSpPr>
        <p:grpSpPr>
          <a:xfrm>
            <a:off x="1135669" y="-5094584"/>
            <a:ext cx="1424848" cy="4366009"/>
            <a:chOff x="1135669" y="5562276"/>
            <a:chExt cx="1424848" cy="4366009"/>
          </a:xfrm>
        </p:grpSpPr>
        <p:sp>
          <p:nvSpPr>
            <p:cNvPr id="33" name="Freeform 2">
              <a:extLst>
                <a:ext uri="{FF2B5EF4-FFF2-40B4-BE49-F238E27FC236}">
                  <a16:creationId xmlns:a16="http://schemas.microsoft.com/office/drawing/2014/main" id="{A70B4343-471D-973F-F7A3-956E28F7CB03}"/>
                </a:ext>
              </a:extLst>
            </p:cNvPr>
            <p:cNvSpPr/>
            <p:nvPr/>
          </p:nvSpPr>
          <p:spPr>
            <a:xfrm rot="-5400000">
              <a:off x="-64546" y="7303223"/>
              <a:ext cx="4366009" cy="884116"/>
            </a:xfrm>
            <a:custGeom>
              <a:avLst/>
              <a:gdLst/>
              <a:ahLst/>
              <a:cxnLst/>
              <a:rect l="l" t="t" r="r" b="b"/>
              <a:pathLst>
                <a:path w="1116095" h="226009">
                  <a:moveTo>
                    <a:pt x="0" y="0"/>
                  </a:moveTo>
                  <a:lnTo>
                    <a:pt x="1116095" y="0"/>
                  </a:lnTo>
                  <a:lnTo>
                    <a:pt x="1116095" y="226009"/>
                  </a:lnTo>
                  <a:lnTo>
                    <a:pt x="0" y="22600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34" name="TextBox 7">
              <a:extLst>
                <a:ext uri="{FF2B5EF4-FFF2-40B4-BE49-F238E27FC236}">
                  <a16:creationId xmlns:a16="http://schemas.microsoft.com/office/drawing/2014/main" id="{8CBCAFD8-A81D-B264-BE10-578C3126A15F}"/>
                </a:ext>
              </a:extLst>
            </p:cNvPr>
            <p:cNvSpPr txBox="1"/>
            <p:nvPr/>
          </p:nvSpPr>
          <p:spPr>
            <a:xfrm rot="16200000">
              <a:off x="-239971" y="7717000"/>
              <a:ext cx="3561118" cy="80983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2872"/>
                </a:lnSpc>
                <a:spcBef>
                  <a:spcPct val="0"/>
                </a:spcBef>
              </a:pPr>
              <a:r>
                <a:rPr lang="en-US" sz="13800" b="1" spc="69" dirty="0">
                  <a:solidFill>
                    <a:srgbClr val="D40808"/>
                  </a:solidFill>
                  <a:latin typeface="Teko" panose="02000000000000000000" pitchFamily="2" charset="0"/>
                  <a:ea typeface="Tek Tall Arabic medium Bold"/>
                  <a:cs typeface="Teko" panose="02000000000000000000" pitchFamily="2" charset="0"/>
                  <a:sym typeface="Tek Tall Arabic medium Bold"/>
                </a:rPr>
                <a:t>STEP 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549668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4B00C81-2BDB-583F-B1FF-B6C16DF715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">
            <a:extLst>
              <a:ext uri="{FF2B5EF4-FFF2-40B4-BE49-F238E27FC236}">
                <a16:creationId xmlns:a16="http://schemas.microsoft.com/office/drawing/2014/main" id="{E391E32C-7B41-3EBB-1CF1-DEDDCCDB08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637" y="67437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A421D4C-948D-90FD-7CAC-D0D2524C0E16}"/>
              </a:ext>
            </a:extLst>
          </p:cNvPr>
          <p:cNvSpPr txBox="1"/>
          <p:nvPr/>
        </p:nvSpPr>
        <p:spPr>
          <a:xfrm>
            <a:off x="4034090" y="2903324"/>
            <a:ext cx="13630273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Font typeface="+mj-lt"/>
              <a:buAutoNum type="arabicPeriod"/>
            </a:pPr>
            <a:r>
              <a:rPr lang="en-ZA" sz="4800" b="1" dirty="0">
                <a:solidFill>
                  <a:schemeClr val="bg1"/>
                </a:solidFill>
              </a:rPr>
              <a:t>Are there any patterns that emerge from the placement of the dots?</a:t>
            </a:r>
          </a:p>
          <a:p>
            <a:pPr marL="914400" indent="-914400">
              <a:buFont typeface="+mj-lt"/>
              <a:buAutoNum type="arabicPeriod"/>
            </a:pPr>
            <a:r>
              <a:rPr lang="en-ZA" sz="4800" b="1" dirty="0">
                <a:solidFill>
                  <a:schemeClr val="bg1"/>
                </a:solidFill>
              </a:rPr>
              <a:t>What do you notice about the distribution of the dots?</a:t>
            </a:r>
          </a:p>
          <a:p>
            <a:pPr marL="914400" indent="-914400">
              <a:buFont typeface="+mj-lt"/>
              <a:buAutoNum type="arabicPeriod"/>
            </a:pPr>
            <a:r>
              <a:rPr lang="en-ZA" sz="4800" b="1" dirty="0">
                <a:solidFill>
                  <a:schemeClr val="bg1"/>
                </a:solidFill>
              </a:rPr>
              <a:t>What features are common to the maps?</a:t>
            </a:r>
          </a:p>
          <a:p>
            <a:pPr marL="914400" indent="-914400">
              <a:buFont typeface="+mj-lt"/>
              <a:buAutoNum type="arabicPeriod"/>
            </a:pPr>
            <a:r>
              <a:rPr lang="en-ZA" sz="4800" b="1" dirty="0">
                <a:solidFill>
                  <a:schemeClr val="bg1"/>
                </a:solidFill>
              </a:rPr>
              <a:t>Is there anything that is missing?</a:t>
            </a:r>
          </a:p>
          <a:p>
            <a:pPr marL="914400" indent="-914400">
              <a:buFont typeface="+mj-lt"/>
              <a:buAutoNum type="arabicPeriod"/>
            </a:pPr>
            <a:r>
              <a:rPr lang="en-ZA" sz="4800" b="1" dirty="0">
                <a:solidFill>
                  <a:schemeClr val="bg1"/>
                </a:solidFill>
              </a:rPr>
              <a:t>Where does the church have the most presence?</a:t>
            </a:r>
          </a:p>
          <a:p>
            <a:pPr marL="914400" indent="-914400">
              <a:buFont typeface="+mj-lt"/>
              <a:buAutoNum type="arabicPeriod"/>
            </a:pPr>
            <a:r>
              <a:rPr lang="en-ZA" sz="4800" b="1" dirty="0">
                <a:solidFill>
                  <a:schemeClr val="bg1"/>
                </a:solidFill>
              </a:rPr>
              <a:t>Where does the church have the least presence?</a:t>
            </a:r>
          </a:p>
        </p:txBody>
      </p:sp>
      <p:grpSp>
        <p:nvGrpSpPr>
          <p:cNvPr id="7" name="Group 4">
            <a:extLst>
              <a:ext uri="{FF2B5EF4-FFF2-40B4-BE49-F238E27FC236}">
                <a16:creationId xmlns:a16="http://schemas.microsoft.com/office/drawing/2014/main" id="{A785D1DB-6040-959C-9ABE-D5DEB51F86A2}"/>
              </a:ext>
            </a:extLst>
          </p:cNvPr>
          <p:cNvGrpSpPr/>
          <p:nvPr/>
        </p:nvGrpSpPr>
        <p:grpSpPr>
          <a:xfrm>
            <a:off x="2486340" y="89710"/>
            <a:ext cx="1796143" cy="1163106"/>
            <a:chOff x="0" y="0"/>
            <a:chExt cx="3095063" cy="1369565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87FC6ADD-303A-2170-1FC7-7B9702750CE3}"/>
                </a:ext>
              </a:extLst>
            </p:cNvPr>
            <p:cNvSpPr/>
            <p:nvPr/>
          </p:nvSpPr>
          <p:spPr>
            <a:xfrm>
              <a:off x="0" y="0"/>
              <a:ext cx="3095063" cy="1369565"/>
            </a:xfrm>
            <a:custGeom>
              <a:avLst/>
              <a:gdLst/>
              <a:ahLst/>
              <a:cxnLst/>
              <a:rect l="l" t="t" r="r" b="b"/>
              <a:pathLst>
                <a:path w="3095063" h="1369565">
                  <a:moveTo>
                    <a:pt x="0" y="0"/>
                  </a:moveTo>
                  <a:lnTo>
                    <a:pt x="3095063" y="0"/>
                  </a:lnTo>
                  <a:lnTo>
                    <a:pt x="3095063" y="1369565"/>
                  </a:lnTo>
                  <a:lnTo>
                    <a:pt x="0" y="136956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9" name="TextBox 6">
              <a:extLst>
                <a:ext uri="{FF2B5EF4-FFF2-40B4-BE49-F238E27FC236}">
                  <a16:creationId xmlns:a16="http://schemas.microsoft.com/office/drawing/2014/main" id="{505BE847-2EE3-CFAB-6169-44616A8D352B}"/>
                </a:ext>
              </a:extLst>
            </p:cNvPr>
            <p:cNvSpPr txBox="1"/>
            <p:nvPr/>
          </p:nvSpPr>
          <p:spPr>
            <a:xfrm rot="21434471">
              <a:off x="121060" y="411409"/>
              <a:ext cx="2852942" cy="46879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19"/>
                </a:lnSpc>
                <a:spcBef>
                  <a:spcPct val="0"/>
                </a:spcBef>
              </a:pPr>
              <a:r>
                <a:rPr lang="en-US" sz="2000" spc="80" dirty="0">
                  <a:solidFill>
                    <a:srgbClr val="FFFFFF"/>
                  </a:solidFill>
                  <a:latin typeface="Anton"/>
                  <a:ea typeface="Anton"/>
                  <a:cs typeface="Anton"/>
                  <a:sym typeface="Anton"/>
                </a:rPr>
                <a:t>SESSION 2</a:t>
              </a:r>
            </a:p>
          </p:txBody>
        </p:sp>
      </p:grpSp>
      <p:sp>
        <p:nvSpPr>
          <p:cNvPr id="21" name="TextBox 4">
            <a:extLst>
              <a:ext uri="{FF2B5EF4-FFF2-40B4-BE49-F238E27FC236}">
                <a16:creationId xmlns:a16="http://schemas.microsoft.com/office/drawing/2014/main" id="{D6681DB3-86FB-DB47-3476-CB8E748F6334}"/>
              </a:ext>
            </a:extLst>
          </p:cNvPr>
          <p:cNvSpPr txBox="1"/>
          <p:nvPr/>
        </p:nvSpPr>
        <p:spPr>
          <a:xfrm>
            <a:off x="5615524" y="2022693"/>
            <a:ext cx="8304225" cy="6174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72"/>
              </a:lnSpc>
              <a:spcBef>
                <a:spcPct val="0"/>
              </a:spcBef>
            </a:pPr>
            <a:r>
              <a:rPr lang="en-US" sz="8800" spc="69" dirty="0">
                <a:solidFill>
                  <a:srgbClr val="1C3DB5"/>
                </a:solidFill>
                <a:latin typeface="Teko" panose="02000000000000000000" pitchFamily="2" charset="0"/>
                <a:ea typeface="Tek Tall Arabic medium"/>
                <a:cs typeface="Teko" panose="02000000000000000000" pitchFamily="2" charset="0"/>
                <a:sym typeface="Tek Tall Arabic medium"/>
              </a:rPr>
              <a:t>MAP COMMENTARY</a:t>
            </a:r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6DEA8531-FBF2-5A15-40F1-D4CC937D804E}"/>
              </a:ext>
            </a:extLst>
          </p:cNvPr>
          <p:cNvSpPr txBox="1"/>
          <p:nvPr/>
        </p:nvSpPr>
        <p:spPr>
          <a:xfrm>
            <a:off x="-8686800" y="1405216"/>
            <a:ext cx="8304225" cy="6174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872"/>
              </a:lnSpc>
              <a:spcBef>
                <a:spcPct val="0"/>
              </a:spcBef>
            </a:pPr>
            <a:r>
              <a:rPr lang="en-US" sz="8800" spc="69" dirty="0">
                <a:solidFill>
                  <a:srgbClr val="1C3DB5"/>
                </a:solidFill>
                <a:latin typeface="Teko" panose="02000000000000000000" pitchFamily="2" charset="0"/>
                <a:ea typeface="Tek Tall Arabic medium"/>
                <a:cs typeface="Teko" panose="02000000000000000000" pitchFamily="2" charset="0"/>
                <a:sym typeface="Tek Tall Arabic medium"/>
              </a:rPr>
              <a:t>WHERE ARE THE PEOPLE?</a:t>
            </a:r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96C7F8CE-8013-CEB5-E588-9992A7D5D6B4}"/>
              </a:ext>
            </a:extLst>
          </p:cNvPr>
          <p:cNvGrpSpPr/>
          <p:nvPr/>
        </p:nvGrpSpPr>
        <p:grpSpPr>
          <a:xfrm>
            <a:off x="2486340" y="89710"/>
            <a:ext cx="1796143" cy="1163106"/>
            <a:chOff x="0" y="0"/>
            <a:chExt cx="3095063" cy="1369565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A3E610BA-82C6-BA3F-3C77-41FBAB0F2C49}"/>
                </a:ext>
              </a:extLst>
            </p:cNvPr>
            <p:cNvSpPr/>
            <p:nvPr/>
          </p:nvSpPr>
          <p:spPr>
            <a:xfrm>
              <a:off x="0" y="0"/>
              <a:ext cx="3095063" cy="1369565"/>
            </a:xfrm>
            <a:custGeom>
              <a:avLst/>
              <a:gdLst/>
              <a:ahLst/>
              <a:cxnLst/>
              <a:rect l="l" t="t" r="r" b="b"/>
              <a:pathLst>
                <a:path w="3095063" h="1369565">
                  <a:moveTo>
                    <a:pt x="0" y="0"/>
                  </a:moveTo>
                  <a:lnTo>
                    <a:pt x="3095063" y="0"/>
                  </a:lnTo>
                  <a:lnTo>
                    <a:pt x="3095063" y="1369565"/>
                  </a:lnTo>
                  <a:lnTo>
                    <a:pt x="0" y="136956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17" name="TextBox 6">
              <a:extLst>
                <a:ext uri="{FF2B5EF4-FFF2-40B4-BE49-F238E27FC236}">
                  <a16:creationId xmlns:a16="http://schemas.microsoft.com/office/drawing/2014/main" id="{D095495B-4923-AA01-4CBD-D986F5C01C19}"/>
                </a:ext>
              </a:extLst>
            </p:cNvPr>
            <p:cNvSpPr txBox="1"/>
            <p:nvPr/>
          </p:nvSpPr>
          <p:spPr>
            <a:xfrm rot="21434471">
              <a:off x="121060" y="411409"/>
              <a:ext cx="2852942" cy="46879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19"/>
                </a:lnSpc>
                <a:spcBef>
                  <a:spcPct val="0"/>
                </a:spcBef>
              </a:pPr>
              <a:r>
                <a:rPr lang="en-US" sz="2000" spc="80" dirty="0">
                  <a:solidFill>
                    <a:srgbClr val="FFFFFF"/>
                  </a:solidFill>
                  <a:latin typeface="Anton"/>
                  <a:ea typeface="Anton"/>
                  <a:cs typeface="Anton"/>
                  <a:sym typeface="Anton"/>
                </a:rPr>
                <a:t>SESSION 2</a:t>
              </a:r>
            </a:p>
          </p:txBody>
        </p:sp>
      </p:grpSp>
      <p:sp>
        <p:nvSpPr>
          <p:cNvPr id="22" name="TextBox 3">
            <a:extLst>
              <a:ext uri="{FF2B5EF4-FFF2-40B4-BE49-F238E27FC236}">
                <a16:creationId xmlns:a16="http://schemas.microsoft.com/office/drawing/2014/main" id="{BBF1F25C-F3C0-F339-A517-FA6AD200BB36}"/>
              </a:ext>
            </a:extLst>
          </p:cNvPr>
          <p:cNvSpPr txBox="1"/>
          <p:nvPr/>
        </p:nvSpPr>
        <p:spPr>
          <a:xfrm rot="21384340">
            <a:off x="-800479" y="1528271"/>
            <a:ext cx="5513173" cy="6482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346"/>
              </a:lnSpc>
              <a:spcBef>
                <a:spcPct val="0"/>
              </a:spcBef>
            </a:pPr>
            <a:r>
              <a:rPr lang="en-US" sz="3600" spc="129" dirty="0">
                <a:solidFill>
                  <a:srgbClr val="1C3DB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eko" panose="02000000000000000000" pitchFamily="2" charset="0"/>
                <a:ea typeface="Tek Tall Arabic medium"/>
                <a:cs typeface="Teko" panose="02000000000000000000" pitchFamily="2" charset="0"/>
                <a:sym typeface="Tek Tall Arabic medium"/>
              </a:rPr>
              <a:t>Picturing the Landscape</a:t>
            </a:r>
          </a:p>
        </p:txBody>
      </p:sp>
      <p:sp>
        <p:nvSpPr>
          <p:cNvPr id="23" name="TextBox 2">
            <a:extLst>
              <a:ext uri="{FF2B5EF4-FFF2-40B4-BE49-F238E27FC236}">
                <a16:creationId xmlns:a16="http://schemas.microsoft.com/office/drawing/2014/main" id="{C9EF26C5-C739-A981-5D84-5CF718BEEE5A}"/>
              </a:ext>
            </a:extLst>
          </p:cNvPr>
          <p:cNvSpPr txBox="1"/>
          <p:nvPr/>
        </p:nvSpPr>
        <p:spPr>
          <a:xfrm rot="-165529">
            <a:off x="-1385182" y="665922"/>
            <a:ext cx="5810156" cy="10665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87"/>
              </a:lnSpc>
              <a:spcBef>
                <a:spcPct val="0"/>
              </a:spcBef>
            </a:pPr>
            <a:r>
              <a:rPr lang="en-US" sz="5400" spc="223" dirty="0">
                <a:solidFill>
                  <a:srgbClr val="CF0A0A"/>
                </a:solidFill>
                <a:latin typeface="Anton"/>
                <a:ea typeface="Anton"/>
                <a:cs typeface="Anton"/>
                <a:sym typeface="Anton"/>
              </a:rPr>
              <a:t>Mapping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B4DD14FD-D81A-2CF3-A03D-E6A674F9B5A6}"/>
              </a:ext>
            </a:extLst>
          </p:cNvPr>
          <p:cNvGrpSpPr/>
          <p:nvPr/>
        </p:nvGrpSpPr>
        <p:grpSpPr>
          <a:xfrm>
            <a:off x="1288069" y="5642001"/>
            <a:ext cx="1424848" cy="4366009"/>
            <a:chOff x="1135669" y="5562276"/>
            <a:chExt cx="1424848" cy="4366009"/>
          </a:xfrm>
        </p:grpSpPr>
        <p:sp>
          <p:nvSpPr>
            <p:cNvPr id="26" name="Freeform 2">
              <a:extLst>
                <a:ext uri="{FF2B5EF4-FFF2-40B4-BE49-F238E27FC236}">
                  <a16:creationId xmlns:a16="http://schemas.microsoft.com/office/drawing/2014/main" id="{D2640B6B-043C-FE7E-7F46-BDB86AF50066}"/>
                </a:ext>
              </a:extLst>
            </p:cNvPr>
            <p:cNvSpPr/>
            <p:nvPr/>
          </p:nvSpPr>
          <p:spPr>
            <a:xfrm rot="-5400000">
              <a:off x="-64546" y="7303223"/>
              <a:ext cx="4366009" cy="884116"/>
            </a:xfrm>
            <a:custGeom>
              <a:avLst/>
              <a:gdLst/>
              <a:ahLst/>
              <a:cxnLst/>
              <a:rect l="l" t="t" r="r" b="b"/>
              <a:pathLst>
                <a:path w="1116095" h="226009">
                  <a:moveTo>
                    <a:pt x="0" y="0"/>
                  </a:moveTo>
                  <a:lnTo>
                    <a:pt x="1116095" y="0"/>
                  </a:lnTo>
                  <a:lnTo>
                    <a:pt x="1116095" y="226009"/>
                  </a:lnTo>
                  <a:lnTo>
                    <a:pt x="0" y="22600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28" name="TextBox 7">
              <a:extLst>
                <a:ext uri="{FF2B5EF4-FFF2-40B4-BE49-F238E27FC236}">
                  <a16:creationId xmlns:a16="http://schemas.microsoft.com/office/drawing/2014/main" id="{81D43445-7308-A2B5-08F9-B0865C57BEAC}"/>
                </a:ext>
              </a:extLst>
            </p:cNvPr>
            <p:cNvSpPr txBox="1"/>
            <p:nvPr/>
          </p:nvSpPr>
          <p:spPr>
            <a:xfrm rot="16200000">
              <a:off x="-239971" y="7717000"/>
              <a:ext cx="3561118" cy="80983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2872"/>
                </a:lnSpc>
                <a:spcBef>
                  <a:spcPct val="0"/>
                </a:spcBef>
              </a:pPr>
              <a:r>
                <a:rPr lang="en-US" sz="13800" b="1" spc="69" dirty="0">
                  <a:solidFill>
                    <a:srgbClr val="D40808"/>
                  </a:solidFill>
                  <a:latin typeface="Teko" panose="02000000000000000000" pitchFamily="2" charset="0"/>
                  <a:ea typeface="Tek Tall Arabic medium Bold"/>
                  <a:cs typeface="Teko" panose="02000000000000000000" pitchFamily="2" charset="0"/>
                  <a:sym typeface="Tek Tall Arabic medium Bold"/>
                </a:rPr>
                <a:t>STEP 3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DA002BB-0584-2664-78BD-D84A52A83AAC}"/>
              </a:ext>
            </a:extLst>
          </p:cNvPr>
          <p:cNvGrpSpPr/>
          <p:nvPr/>
        </p:nvGrpSpPr>
        <p:grpSpPr>
          <a:xfrm>
            <a:off x="1288069" y="-5236060"/>
            <a:ext cx="1424848" cy="4366009"/>
            <a:chOff x="1135669" y="5562276"/>
            <a:chExt cx="1424848" cy="4366009"/>
          </a:xfrm>
        </p:grpSpPr>
        <p:sp>
          <p:nvSpPr>
            <p:cNvPr id="30" name="Freeform 2">
              <a:extLst>
                <a:ext uri="{FF2B5EF4-FFF2-40B4-BE49-F238E27FC236}">
                  <a16:creationId xmlns:a16="http://schemas.microsoft.com/office/drawing/2014/main" id="{C148234E-EDEA-9C17-A190-FF46F3AAFA77}"/>
                </a:ext>
              </a:extLst>
            </p:cNvPr>
            <p:cNvSpPr/>
            <p:nvPr/>
          </p:nvSpPr>
          <p:spPr>
            <a:xfrm rot="-5400000">
              <a:off x="-64546" y="7303223"/>
              <a:ext cx="4366009" cy="884116"/>
            </a:xfrm>
            <a:custGeom>
              <a:avLst/>
              <a:gdLst/>
              <a:ahLst/>
              <a:cxnLst/>
              <a:rect l="l" t="t" r="r" b="b"/>
              <a:pathLst>
                <a:path w="1116095" h="226009">
                  <a:moveTo>
                    <a:pt x="0" y="0"/>
                  </a:moveTo>
                  <a:lnTo>
                    <a:pt x="1116095" y="0"/>
                  </a:lnTo>
                  <a:lnTo>
                    <a:pt x="1116095" y="226009"/>
                  </a:lnTo>
                  <a:lnTo>
                    <a:pt x="0" y="22600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31" name="TextBox 7">
              <a:extLst>
                <a:ext uri="{FF2B5EF4-FFF2-40B4-BE49-F238E27FC236}">
                  <a16:creationId xmlns:a16="http://schemas.microsoft.com/office/drawing/2014/main" id="{43B13798-C8B0-5FA5-B606-1C8CCEE18808}"/>
                </a:ext>
              </a:extLst>
            </p:cNvPr>
            <p:cNvSpPr txBox="1"/>
            <p:nvPr/>
          </p:nvSpPr>
          <p:spPr>
            <a:xfrm rot="16200000">
              <a:off x="-239971" y="7717000"/>
              <a:ext cx="3561118" cy="80983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2872"/>
                </a:lnSpc>
                <a:spcBef>
                  <a:spcPct val="0"/>
                </a:spcBef>
              </a:pPr>
              <a:r>
                <a:rPr lang="en-US" sz="13800" b="1" spc="69" dirty="0">
                  <a:solidFill>
                    <a:srgbClr val="D40808"/>
                  </a:solidFill>
                  <a:latin typeface="Teko" panose="02000000000000000000" pitchFamily="2" charset="0"/>
                  <a:ea typeface="Tek Tall Arabic medium Bold"/>
                  <a:cs typeface="Teko" panose="02000000000000000000" pitchFamily="2" charset="0"/>
                  <a:sym typeface="Tek Tall Arabic medium Bold"/>
                </a:rPr>
                <a:t>STEP 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215227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6960</TotalTime>
  <Words>385</Words>
  <Application>Microsoft Office PowerPoint</Application>
  <PresentationFormat>Custom</PresentationFormat>
  <Paragraphs>90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Calibri (MS)</vt:lpstr>
      <vt:lpstr>Calibri</vt:lpstr>
      <vt:lpstr>Aptos</vt:lpstr>
      <vt:lpstr>Teko</vt:lpstr>
      <vt:lpstr>Tek Tall Arabic medium</vt:lpstr>
      <vt:lpstr>Anton</vt:lpstr>
      <vt:lpstr>Arial</vt:lpstr>
      <vt:lpstr>Tek Tall Arabic medium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FutureFocus_UPCSA (Presentation)</dc:title>
  <dc:creator>Sascha Marchinkowski</dc:creator>
  <cp:lastModifiedBy>Sascha Marchinkowski</cp:lastModifiedBy>
  <cp:revision>3</cp:revision>
  <dcterms:created xsi:type="dcterms:W3CDTF">2006-08-16T00:00:00Z</dcterms:created>
  <dcterms:modified xsi:type="dcterms:W3CDTF">2025-02-03T10:22:02Z</dcterms:modified>
  <dc:identifier>DAGcR_FzXAA</dc:identifier>
</cp:coreProperties>
</file>