
<file path=[Content_Types].xml><?xml version="1.0" encoding="utf-8"?>
<Types xmlns="http://schemas.openxmlformats.org/package/2006/content-types">
  <Default Extension="fntdata" ContentType="application/x-fontdata"/>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14"/>
  </p:notesMasterIdLst>
  <p:sldIdLst>
    <p:sldId id="317" r:id="rId2"/>
    <p:sldId id="355" r:id="rId3"/>
    <p:sldId id="353" r:id="rId4"/>
    <p:sldId id="356" r:id="rId5"/>
    <p:sldId id="361" r:id="rId6"/>
    <p:sldId id="366" r:id="rId7"/>
    <p:sldId id="360" r:id="rId8"/>
    <p:sldId id="362" r:id="rId9"/>
    <p:sldId id="363" r:id="rId10"/>
    <p:sldId id="359" r:id="rId11"/>
    <p:sldId id="364" r:id="rId12"/>
    <p:sldId id="365" r:id="rId13"/>
  </p:sldIdLst>
  <p:sldSz cx="12192000" cy="6858000"/>
  <p:notesSz cx="6858000" cy="9144000"/>
  <p:embeddedFontLst>
    <p:embeddedFont>
      <p:font typeface="Anton" panose="00000500000000000000" pitchFamily="2" charset="0"/>
      <p:regular r:id="rId15"/>
    </p:embeddedFont>
    <p:embeddedFont>
      <p:font typeface="Calibri (MS)" panose="020B0604020202020204" charset="0"/>
      <p:regular r:id="rId16"/>
    </p:embeddedFont>
    <p:embeddedFont>
      <p:font typeface="Teko" panose="02000000000000000000" pitchFamily="2" charset="0"/>
      <p:regular r:id="rId1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3C1448A-ED71-4E02-9527-44A9AA55E946}" v="29" dt="2025-03-10T06:28:29.72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75" d="100"/>
          <a:sy n="75" d="100"/>
        </p:scale>
        <p:origin x="902" y="-2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1.fntdata"/><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Z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F4D1BD9-ED34-4921-8891-5E958EBE2546}" type="datetimeFigureOut">
              <a:rPr lang="en-ZA" smtClean="0"/>
              <a:t>2025/03/10</a:t>
            </a:fld>
            <a:endParaRPr lang="en-Z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Z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Z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F547CD-DB3E-4A2D-9B4F-D5C60495AF5F}" type="slidenum">
              <a:rPr lang="en-ZA" smtClean="0"/>
              <a:t>‹#›</a:t>
            </a:fld>
            <a:endParaRPr lang="en-ZA"/>
          </a:p>
        </p:txBody>
      </p:sp>
    </p:spTree>
    <p:extLst>
      <p:ext uri="{BB962C8B-B14F-4D97-AF65-F5344CB8AC3E}">
        <p14:creationId xmlns:p14="http://schemas.microsoft.com/office/powerpoint/2010/main" val="10634927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7308EA-AE86-4FDB-1E5E-45CB8975DD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E38020-B1B3-7F9D-84FC-AB33DD5F3F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79A57BA-1FDD-13BD-979D-443C2DED821E}"/>
              </a:ext>
            </a:extLst>
          </p:cNvPr>
          <p:cNvSpPr>
            <a:spLocks noGrp="1"/>
          </p:cNvSpPr>
          <p:nvPr>
            <p:ph type="body" idx="1"/>
          </p:nvPr>
        </p:nvSpPr>
        <p:spPr/>
        <p:txBody>
          <a:bodyPr/>
          <a:lstStyle/>
          <a:p>
            <a:endParaRPr lang="en-ZA" dirty="0"/>
          </a:p>
        </p:txBody>
      </p:sp>
      <p:sp>
        <p:nvSpPr>
          <p:cNvPr id="4" name="Slide Number Placeholder 3">
            <a:extLst>
              <a:ext uri="{FF2B5EF4-FFF2-40B4-BE49-F238E27FC236}">
                <a16:creationId xmlns:a16="http://schemas.microsoft.com/office/drawing/2014/main" id="{87003FE8-A1DD-2C8E-D7B7-F0DAB25B9AD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F974F77-A6C2-42A8-8F3B-BC3F8398DC62}" type="slidenum">
              <a:rPr kumimoji="0" lang="en-ZA"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ZA"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583113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B86590-AE14-4883-D75A-E51E4EFC0F9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FACB296-38DA-91B0-8ED2-37BDA77EDC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8E3D4AB-2A11-335D-4E91-0524C207EAB0}"/>
              </a:ext>
            </a:extLst>
          </p:cNvPr>
          <p:cNvSpPr>
            <a:spLocks noGrp="1"/>
          </p:cNvSpPr>
          <p:nvPr>
            <p:ph type="body" idx="1"/>
          </p:nvPr>
        </p:nvSpPr>
        <p:spPr/>
        <p:txBody>
          <a:bodyPr/>
          <a:lstStyle/>
          <a:p>
            <a:endParaRPr lang="en-ZA" dirty="0"/>
          </a:p>
        </p:txBody>
      </p:sp>
      <p:sp>
        <p:nvSpPr>
          <p:cNvPr id="4" name="Slide Number Placeholder 3">
            <a:extLst>
              <a:ext uri="{FF2B5EF4-FFF2-40B4-BE49-F238E27FC236}">
                <a16:creationId xmlns:a16="http://schemas.microsoft.com/office/drawing/2014/main" id="{DE17E557-6936-8DF0-D654-10E535948EC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F974F77-A6C2-42A8-8F3B-BC3F8398DC62}" type="slidenum">
              <a:rPr kumimoji="0" lang="en-ZA"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ZA"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9483609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20283"/>
            <a:ext cx="5181600" cy="980017"/>
          </a:xfrm>
        </p:spPr>
        <p:txBody>
          <a:bodyPr/>
          <a:lstStyle/>
          <a:p>
            <a:r>
              <a:rPr lang="en-US"/>
              <a:t>Click to edit Master title style</a:t>
            </a:r>
          </a:p>
        </p:txBody>
      </p:sp>
      <p:sp>
        <p:nvSpPr>
          <p:cNvPr id="3" name="Subtitle 2"/>
          <p:cNvSpPr>
            <a:spLocks noGrp="1"/>
          </p:cNvSpPr>
          <p:nvPr>
            <p:ph type="subTitle" idx="1"/>
          </p:nvPr>
        </p:nvSpPr>
        <p:spPr>
          <a:xfrm>
            <a:off x="914400" y="2590800"/>
            <a:ext cx="4267200" cy="1168400"/>
          </a:xfrm>
        </p:spPr>
        <p:txBody>
          <a:bodyPr/>
          <a:lstStyle>
            <a:lvl1pPr marL="0" indent="0" algn="ctr">
              <a:buNone/>
              <a:defRPr>
                <a:solidFill>
                  <a:schemeClr val="tx1">
                    <a:tint val="75000"/>
                  </a:schemeClr>
                </a:solidFill>
              </a:defRPr>
            </a:lvl1pPr>
            <a:lvl2pPr marL="304815" indent="0" algn="ctr">
              <a:buNone/>
              <a:defRPr>
                <a:solidFill>
                  <a:schemeClr val="tx1">
                    <a:tint val="75000"/>
                  </a:schemeClr>
                </a:solidFill>
              </a:defRPr>
            </a:lvl2pPr>
            <a:lvl3pPr marL="609630" indent="0" algn="ctr">
              <a:buNone/>
              <a:defRPr>
                <a:solidFill>
                  <a:schemeClr val="tx1">
                    <a:tint val="75000"/>
                  </a:schemeClr>
                </a:solidFill>
              </a:defRPr>
            </a:lvl3pPr>
            <a:lvl4pPr marL="914446" indent="0" algn="ctr">
              <a:buNone/>
              <a:defRPr>
                <a:solidFill>
                  <a:schemeClr val="tx1">
                    <a:tint val="75000"/>
                  </a:schemeClr>
                </a:solidFill>
              </a:defRPr>
            </a:lvl4pPr>
            <a:lvl5pPr marL="1219261" indent="0" algn="ctr">
              <a:buNone/>
              <a:defRPr>
                <a:solidFill>
                  <a:schemeClr val="tx1">
                    <a:tint val="75000"/>
                  </a:schemeClr>
                </a:solidFill>
              </a:defRPr>
            </a:lvl5pPr>
            <a:lvl6pPr marL="1524076" indent="0" algn="ctr">
              <a:buNone/>
              <a:defRPr>
                <a:solidFill>
                  <a:schemeClr val="tx1">
                    <a:tint val="75000"/>
                  </a:schemeClr>
                </a:solidFill>
              </a:defRPr>
            </a:lvl6pPr>
            <a:lvl7pPr marL="1828891" indent="0" algn="ctr">
              <a:buNone/>
              <a:defRPr>
                <a:solidFill>
                  <a:schemeClr val="tx1">
                    <a:tint val="75000"/>
                  </a:schemeClr>
                </a:solidFill>
              </a:defRPr>
            </a:lvl7pPr>
            <a:lvl8pPr marL="2133707" indent="0" algn="ctr">
              <a:buNone/>
              <a:defRPr>
                <a:solidFill>
                  <a:schemeClr val="tx1">
                    <a:tint val="75000"/>
                  </a:schemeClr>
                </a:solidFill>
              </a:defRPr>
            </a:lvl8pPr>
            <a:lvl9pPr marL="243852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3/10/2025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4386025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3644973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19600" y="183092"/>
            <a:ext cx="1371600" cy="390101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04800" y="183092"/>
            <a:ext cx="4013200" cy="39010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2118058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6295152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81542" y="2937934"/>
            <a:ext cx="5181600" cy="908050"/>
          </a:xfrm>
        </p:spPr>
        <p:txBody>
          <a:bodyPr anchor="t"/>
          <a:lstStyle>
            <a:lvl1pPr algn="l">
              <a:defRPr sz="2667" b="1" cap="all"/>
            </a:lvl1pPr>
          </a:lstStyle>
          <a:p>
            <a:r>
              <a:rPr lang="en-US"/>
              <a:t>Click to edit Master title style</a:t>
            </a:r>
          </a:p>
        </p:txBody>
      </p:sp>
      <p:sp>
        <p:nvSpPr>
          <p:cNvPr id="3" name="Text Placeholder 2"/>
          <p:cNvSpPr>
            <a:spLocks noGrp="1"/>
          </p:cNvSpPr>
          <p:nvPr>
            <p:ph type="body" idx="1"/>
          </p:nvPr>
        </p:nvSpPr>
        <p:spPr>
          <a:xfrm>
            <a:off x="481542" y="1937809"/>
            <a:ext cx="5181600" cy="1000125"/>
          </a:xfrm>
        </p:spPr>
        <p:txBody>
          <a:bodyPr anchor="b"/>
          <a:lstStyle>
            <a:lvl1pPr marL="0" indent="0">
              <a:buNone/>
              <a:defRPr sz="1333">
                <a:solidFill>
                  <a:schemeClr val="tx1">
                    <a:tint val="75000"/>
                  </a:schemeClr>
                </a:solidFill>
              </a:defRPr>
            </a:lvl1pPr>
            <a:lvl2pPr marL="304815" indent="0">
              <a:buNone/>
              <a:defRPr sz="1200">
                <a:solidFill>
                  <a:schemeClr val="tx1">
                    <a:tint val="75000"/>
                  </a:schemeClr>
                </a:solidFill>
              </a:defRPr>
            </a:lvl2pPr>
            <a:lvl3pPr marL="609630" indent="0">
              <a:buNone/>
              <a:defRPr sz="1067">
                <a:solidFill>
                  <a:schemeClr val="tx1">
                    <a:tint val="75000"/>
                  </a:schemeClr>
                </a:solidFill>
              </a:defRPr>
            </a:lvl3pPr>
            <a:lvl4pPr marL="914446" indent="0">
              <a:buNone/>
              <a:defRPr sz="933">
                <a:solidFill>
                  <a:schemeClr val="tx1">
                    <a:tint val="75000"/>
                  </a:schemeClr>
                </a:solidFill>
              </a:defRPr>
            </a:lvl4pPr>
            <a:lvl5pPr marL="1219261" indent="0">
              <a:buNone/>
              <a:defRPr sz="933">
                <a:solidFill>
                  <a:schemeClr val="tx1">
                    <a:tint val="75000"/>
                  </a:schemeClr>
                </a:solidFill>
              </a:defRPr>
            </a:lvl5pPr>
            <a:lvl6pPr marL="1524076" indent="0">
              <a:buNone/>
              <a:defRPr sz="933">
                <a:solidFill>
                  <a:schemeClr val="tx1">
                    <a:tint val="75000"/>
                  </a:schemeClr>
                </a:solidFill>
              </a:defRPr>
            </a:lvl6pPr>
            <a:lvl7pPr marL="1828891" indent="0">
              <a:buNone/>
              <a:defRPr sz="933">
                <a:solidFill>
                  <a:schemeClr val="tx1">
                    <a:tint val="75000"/>
                  </a:schemeClr>
                </a:solidFill>
              </a:defRPr>
            </a:lvl7pPr>
            <a:lvl8pPr marL="2133707" indent="0">
              <a:buNone/>
              <a:defRPr sz="933">
                <a:solidFill>
                  <a:schemeClr val="tx1">
                    <a:tint val="75000"/>
                  </a:schemeClr>
                </a:solidFill>
              </a:defRPr>
            </a:lvl8pPr>
            <a:lvl9pPr marL="2438522" indent="0">
              <a:buNone/>
              <a:defRPr sz="9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8662549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04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098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3/10/2025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2441772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04800" y="1023409"/>
            <a:ext cx="2693459"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4" name="Content Placeholder 3"/>
          <p:cNvSpPr>
            <a:spLocks noGrp="1"/>
          </p:cNvSpPr>
          <p:nvPr>
            <p:ph sz="half" idx="2"/>
          </p:nvPr>
        </p:nvSpPr>
        <p:spPr>
          <a:xfrm>
            <a:off x="304800" y="1449917"/>
            <a:ext cx="2693459"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096684" y="1023409"/>
            <a:ext cx="2694517"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6" name="Content Placeholder 5"/>
          <p:cNvSpPr>
            <a:spLocks noGrp="1"/>
          </p:cNvSpPr>
          <p:nvPr>
            <p:ph sz="quarter" idx="4"/>
          </p:nvPr>
        </p:nvSpPr>
        <p:spPr>
          <a:xfrm>
            <a:off x="3096684" y="1449917"/>
            <a:ext cx="2694517"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3/10/2025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4953567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3/10/2025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2008801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3/10/2025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6763862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0" y="182033"/>
            <a:ext cx="2005542" cy="774700"/>
          </a:xfrm>
        </p:spPr>
        <p:txBody>
          <a:bodyPr anchor="b"/>
          <a:lstStyle>
            <a:lvl1pPr algn="l">
              <a:defRPr sz="1333" b="1"/>
            </a:lvl1pPr>
          </a:lstStyle>
          <a:p>
            <a:r>
              <a:rPr lang="en-US"/>
              <a:t>Click to edit Master title style</a:t>
            </a:r>
          </a:p>
        </p:txBody>
      </p:sp>
      <p:sp>
        <p:nvSpPr>
          <p:cNvPr id="3" name="Content Placeholder 2"/>
          <p:cNvSpPr>
            <a:spLocks noGrp="1"/>
          </p:cNvSpPr>
          <p:nvPr>
            <p:ph idx="1"/>
          </p:nvPr>
        </p:nvSpPr>
        <p:spPr>
          <a:xfrm>
            <a:off x="2383367" y="182034"/>
            <a:ext cx="3407833" cy="3902075"/>
          </a:xfrm>
        </p:spPr>
        <p:txBody>
          <a:bodyPr/>
          <a:lstStyle>
            <a:lvl1pPr>
              <a:defRPr sz="2133"/>
            </a:lvl1pPr>
            <a:lvl2pPr>
              <a:defRPr sz="1867"/>
            </a:lvl2pPr>
            <a:lvl3pPr>
              <a:defRPr sz="1600"/>
            </a:lvl3pPr>
            <a:lvl4pPr>
              <a:defRPr sz="1333"/>
            </a:lvl4pPr>
            <a:lvl5pPr>
              <a:defRPr sz="1333"/>
            </a:lvl5pPr>
            <a:lvl6pPr>
              <a:defRPr sz="1333"/>
            </a:lvl6pPr>
            <a:lvl7pPr>
              <a:defRPr sz="1333"/>
            </a:lvl7pPr>
            <a:lvl8pPr>
              <a:defRPr sz="1333"/>
            </a:lvl8pPr>
            <a:lvl9pPr>
              <a:defRPr sz="13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04800" y="956734"/>
            <a:ext cx="2005542" cy="31273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40066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859" y="3200400"/>
            <a:ext cx="3657600" cy="377825"/>
          </a:xfrm>
        </p:spPr>
        <p:txBody>
          <a:bodyPr anchor="b"/>
          <a:lstStyle>
            <a:lvl1pPr algn="l">
              <a:defRPr sz="1333" b="1"/>
            </a:lvl1pPr>
          </a:lstStyle>
          <a:p>
            <a:r>
              <a:rPr lang="en-US"/>
              <a:t>Click to edit Master title style</a:t>
            </a:r>
          </a:p>
        </p:txBody>
      </p:sp>
      <p:sp>
        <p:nvSpPr>
          <p:cNvPr id="3" name="Picture Placeholder 2"/>
          <p:cNvSpPr>
            <a:spLocks noGrp="1"/>
          </p:cNvSpPr>
          <p:nvPr>
            <p:ph type="pic" idx="1"/>
          </p:nvPr>
        </p:nvSpPr>
        <p:spPr>
          <a:xfrm>
            <a:off x="1194859" y="408517"/>
            <a:ext cx="3657600" cy="2743200"/>
          </a:xfrm>
        </p:spPr>
        <p:txBody>
          <a:bodyPr/>
          <a:lstStyle>
            <a:lvl1pPr marL="0" indent="0">
              <a:buNone/>
              <a:defRPr sz="2133"/>
            </a:lvl1pPr>
            <a:lvl2pPr marL="304815" indent="0">
              <a:buNone/>
              <a:defRPr sz="1867"/>
            </a:lvl2pPr>
            <a:lvl3pPr marL="609630" indent="0">
              <a:buNone/>
              <a:defRPr sz="1600"/>
            </a:lvl3pPr>
            <a:lvl4pPr marL="914446" indent="0">
              <a:buNone/>
              <a:defRPr sz="1333"/>
            </a:lvl4pPr>
            <a:lvl5pPr marL="1219261" indent="0">
              <a:buNone/>
              <a:defRPr sz="1333"/>
            </a:lvl5pPr>
            <a:lvl6pPr marL="1524076" indent="0">
              <a:buNone/>
              <a:defRPr sz="1333"/>
            </a:lvl6pPr>
            <a:lvl7pPr marL="1828891" indent="0">
              <a:buNone/>
              <a:defRPr sz="1333"/>
            </a:lvl7pPr>
            <a:lvl8pPr marL="2133707" indent="0">
              <a:buNone/>
              <a:defRPr sz="1333"/>
            </a:lvl8pPr>
            <a:lvl9pPr marL="2438522" indent="0">
              <a:buNone/>
              <a:defRPr sz="1333"/>
            </a:lvl9pPr>
          </a:lstStyle>
          <a:p>
            <a:endParaRPr lang="en-US"/>
          </a:p>
        </p:txBody>
      </p:sp>
      <p:sp>
        <p:nvSpPr>
          <p:cNvPr id="4" name="Text Placeholder 3"/>
          <p:cNvSpPr>
            <a:spLocks noGrp="1"/>
          </p:cNvSpPr>
          <p:nvPr>
            <p:ph type="body" sz="half" idx="2"/>
          </p:nvPr>
        </p:nvSpPr>
        <p:spPr>
          <a:xfrm>
            <a:off x="1194859" y="3578225"/>
            <a:ext cx="3657600" cy="5365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2448723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183092"/>
            <a:ext cx="5486400" cy="762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04800" y="1066800"/>
            <a:ext cx="5486400" cy="301730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04800" y="4237567"/>
            <a:ext cx="1422400" cy="243417"/>
          </a:xfrm>
          <a:prstGeom prst="rect">
            <a:avLst/>
          </a:prstGeom>
        </p:spPr>
        <p:txBody>
          <a:bodyPr vert="horz" lIns="91440" tIns="45720" rIns="91440" bIns="45720" rtlCol="0" anchor="ctr"/>
          <a:lstStyle>
            <a:lvl1pPr algn="l">
              <a:defRPr sz="800">
                <a:solidFill>
                  <a:schemeClr val="tx1">
                    <a:tint val="75000"/>
                  </a:schemeClr>
                </a:solidFill>
              </a:defRPr>
            </a:lvl1pPr>
          </a:lstStyle>
          <a:p>
            <a:fld id="{1D8BD707-D9CF-40AE-B4C6-C98DA3205C09}" type="datetimeFigureOut">
              <a:rPr lang="en-US" smtClean="0"/>
              <a:pPr/>
              <a:t>3/10/2025</a:t>
            </a:fld>
            <a:endParaRPr lang="en-US"/>
          </a:p>
        </p:txBody>
      </p:sp>
      <p:sp>
        <p:nvSpPr>
          <p:cNvPr id="5" name="Footer Placeholder 4"/>
          <p:cNvSpPr>
            <a:spLocks noGrp="1"/>
          </p:cNvSpPr>
          <p:nvPr>
            <p:ph type="ftr" sz="quarter" idx="3"/>
          </p:nvPr>
        </p:nvSpPr>
        <p:spPr>
          <a:xfrm>
            <a:off x="2082800" y="4237567"/>
            <a:ext cx="1930400" cy="243417"/>
          </a:xfrm>
          <a:prstGeom prst="rect">
            <a:avLst/>
          </a:prstGeom>
        </p:spPr>
        <p:txBody>
          <a:bodyPr vert="horz" lIns="91440" tIns="45720" rIns="91440" bIns="45720" rtlCol="0" anchor="ctr"/>
          <a:lstStyle>
            <a:lvl1pPr algn="ct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368800" y="4237567"/>
            <a:ext cx="1422400" cy="243417"/>
          </a:xfrm>
          <a:prstGeom prst="rect">
            <a:avLst/>
          </a:prstGeom>
        </p:spPr>
        <p:txBody>
          <a:bodyPr vert="horz" lIns="91440" tIns="45720" rIns="91440" bIns="45720" rtlCol="0" anchor="ctr"/>
          <a:lstStyle>
            <a:lvl1pPr algn="r">
              <a:defRPr sz="8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203966178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609630" rtl="0" eaLnBrk="1" latinLnBrk="0" hangingPunct="1">
        <a:spcBef>
          <a:spcPct val="0"/>
        </a:spcBef>
        <a:buNone/>
        <a:defRPr sz="2933" kern="1200">
          <a:solidFill>
            <a:schemeClr val="tx1"/>
          </a:solidFill>
          <a:latin typeface="+mj-lt"/>
          <a:ea typeface="+mj-ea"/>
          <a:cs typeface="+mj-cs"/>
        </a:defRPr>
      </a:lvl1pPr>
    </p:titleStyle>
    <p:bodyStyle>
      <a:lvl1pPr marL="228611" indent="-228611" algn="l" defTabSz="609630" rtl="0" eaLnBrk="1" latinLnBrk="0" hangingPunct="1">
        <a:spcBef>
          <a:spcPct val="20000"/>
        </a:spcBef>
        <a:buFont typeface="Arial" pitchFamily="34" charset="0"/>
        <a:buChar char="•"/>
        <a:defRPr sz="2133" kern="1200">
          <a:solidFill>
            <a:schemeClr val="tx1"/>
          </a:solidFill>
          <a:latin typeface="+mn-lt"/>
          <a:ea typeface="+mn-ea"/>
          <a:cs typeface="+mn-cs"/>
        </a:defRPr>
      </a:lvl1pPr>
      <a:lvl2pPr marL="495325" indent="-190510" algn="l" defTabSz="609630" rtl="0" eaLnBrk="1" latinLnBrk="0" hangingPunct="1">
        <a:spcBef>
          <a:spcPct val="20000"/>
        </a:spcBef>
        <a:buFont typeface="Arial" pitchFamily="34" charset="0"/>
        <a:buChar char="–"/>
        <a:defRPr sz="1867" kern="1200">
          <a:solidFill>
            <a:schemeClr val="tx1"/>
          </a:solidFill>
          <a:latin typeface="+mn-lt"/>
          <a:ea typeface="+mn-ea"/>
          <a:cs typeface="+mn-cs"/>
        </a:defRPr>
      </a:lvl2pPr>
      <a:lvl3pPr marL="762038" indent="-152408" algn="l" defTabSz="60963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066853"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4pPr>
      <a:lvl5pPr marL="137166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5pPr>
      <a:lvl6pPr marL="167648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29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11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930"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svg"/></Relationships>
</file>

<file path=ppt/slides/_rels/slide10.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7.xml"/><Relationship Id="rId5" Type="http://schemas.openxmlformats.org/officeDocument/2006/relationships/image" Target="../media/image14.sv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7.xml"/><Relationship Id="rId5" Type="http://schemas.openxmlformats.org/officeDocument/2006/relationships/image" Target="../media/image14.sv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sv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7.xml"/><Relationship Id="rId6" Type="http://schemas.openxmlformats.org/officeDocument/2006/relationships/image" Target="../media/image8.svg"/><Relationship Id="rId5" Type="http://schemas.openxmlformats.org/officeDocument/2006/relationships/image" Target="../media/image7.png"/><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7.xml"/><Relationship Id="rId6" Type="http://schemas.openxmlformats.org/officeDocument/2006/relationships/image" Target="../media/image8.svg"/><Relationship Id="rId5" Type="http://schemas.openxmlformats.org/officeDocument/2006/relationships/image" Target="../media/image7.pn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svg"/><Relationship Id="rId7" Type="http://schemas.openxmlformats.org/officeDocument/2006/relationships/image" Target="../media/image12.svg"/><Relationship Id="rId12"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11.png"/><Relationship Id="rId11" Type="http://schemas.openxmlformats.org/officeDocument/2006/relationships/image" Target="../media/image6.png"/><Relationship Id="rId5" Type="http://schemas.openxmlformats.org/officeDocument/2006/relationships/image" Target="../media/image10.svg"/><Relationship Id="rId10" Type="http://schemas.openxmlformats.org/officeDocument/2006/relationships/image" Target="../media/image5.jpg"/><Relationship Id="rId4" Type="http://schemas.openxmlformats.org/officeDocument/2006/relationships/image" Target="../media/image9.png"/><Relationship Id="rId9" Type="http://schemas.openxmlformats.org/officeDocument/2006/relationships/image" Target="../media/image14.svg"/></Relationships>
</file>

<file path=ppt/slides/_rels/slide5.xml.rels><?xml version="1.0" encoding="UTF-8" standalone="yes"?>
<Relationships xmlns="http://schemas.openxmlformats.org/package/2006/relationships"><Relationship Id="rId3" Type="http://schemas.openxmlformats.org/officeDocument/2006/relationships/image" Target="../media/image14.svg"/><Relationship Id="rId7" Type="http://schemas.openxmlformats.org/officeDocument/2006/relationships/image" Target="../media/image10.sv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sv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slideLayout" Target="../slideLayouts/slideLayout7.xml"/><Relationship Id="rId7" Type="http://schemas.openxmlformats.org/officeDocument/2006/relationships/image" Target="../media/image7.png"/><Relationship Id="rId2" Type="http://schemas.microsoft.com/office/2007/relationships/media" Target="../media/media1.mp4"/><Relationship Id="rId1" Type="http://schemas.openxmlformats.org/officeDocument/2006/relationships/video" Target="NULL" TargetMode="External"/><Relationship Id="rId6" Type="http://schemas.openxmlformats.org/officeDocument/2006/relationships/image" Target="../media/image15.png"/><Relationship Id="rId5" Type="http://schemas.openxmlformats.org/officeDocument/2006/relationships/image" Target="../media/image14.sv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7.xml"/><Relationship Id="rId5" Type="http://schemas.openxmlformats.org/officeDocument/2006/relationships/image" Target="../media/image14.sv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7.xml"/><Relationship Id="rId5" Type="http://schemas.openxmlformats.org/officeDocument/2006/relationships/image" Target="../media/image14.sv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8.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43DE33-BDBB-A452-5394-BBF897E03D6B}"/>
            </a:ext>
          </a:extLst>
        </p:cNvPr>
        <p:cNvGrpSpPr/>
        <p:nvPr/>
      </p:nvGrpSpPr>
      <p:grpSpPr>
        <a:xfrm>
          <a:off x="0" y="0"/>
          <a:ext cx="0" cy="0"/>
          <a:chOff x="0" y="0"/>
          <a:chExt cx="0" cy="0"/>
        </a:xfrm>
      </p:grpSpPr>
      <p:grpSp>
        <p:nvGrpSpPr>
          <p:cNvPr id="13" name="Group 12">
            <a:extLst>
              <a:ext uri="{FF2B5EF4-FFF2-40B4-BE49-F238E27FC236}">
                <a16:creationId xmlns:a16="http://schemas.microsoft.com/office/drawing/2014/main" id="{D781F653-A55C-8803-4BAC-DC672E5D24F6}"/>
              </a:ext>
            </a:extLst>
          </p:cNvPr>
          <p:cNvGrpSpPr/>
          <p:nvPr/>
        </p:nvGrpSpPr>
        <p:grpSpPr>
          <a:xfrm>
            <a:off x="1" y="0"/>
            <a:ext cx="9983255" cy="6765710"/>
            <a:chOff x="0" y="15354"/>
            <a:chExt cx="14974883" cy="10148565"/>
          </a:xfrm>
        </p:grpSpPr>
        <p:sp>
          <p:nvSpPr>
            <p:cNvPr id="2" name="Freeform 2">
              <a:extLst>
                <a:ext uri="{FF2B5EF4-FFF2-40B4-BE49-F238E27FC236}">
                  <a16:creationId xmlns:a16="http://schemas.microsoft.com/office/drawing/2014/main" id="{1F942506-2E93-5677-3191-9C74EEC1A89D}"/>
                </a:ext>
              </a:extLst>
            </p:cNvPr>
            <p:cNvSpPr/>
            <p:nvPr/>
          </p:nvSpPr>
          <p:spPr>
            <a:xfrm flipV="1">
              <a:off x="0" y="15354"/>
              <a:ext cx="12961211" cy="3234816"/>
            </a:xfrm>
            <a:custGeom>
              <a:avLst/>
              <a:gdLst/>
              <a:ahLst/>
              <a:cxnLst/>
              <a:rect l="l" t="t" r="r" b="b"/>
              <a:pathLst>
                <a:path w="7634423" h="1447359">
                  <a:moveTo>
                    <a:pt x="0" y="1447359"/>
                  </a:moveTo>
                  <a:lnTo>
                    <a:pt x="7634424" y="1447359"/>
                  </a:lnTo>
                  <a:lnTo>
                    <a:pt x="7634424" y="0"/>
                  </a:lnTo>
                  <a:lnTo>
                    <a:pt x="0" y="0"/>
                  </a:lnTo>
                  <a:lnTo>
                    <a:pt x="0" y="1447359"/>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defTabSz="609630"/>
              <a:endParaRPr lang="en-ZA" sz="1200">
                <a:solidFill>
                  <a:prstClr val="black"/>
                </a:solidFill>
                <a:latin typeface="Calibri"/>
              </a:endParaRPr>
            </a:p>
          </p:txBody>
        </p:sp>
        <p:sp>
          <p:nvSpPr>
            <p:cNvPr id="3" name="TextBox 3">
              <a:extLst>
                <a:ext uri="{FF2B5EF4-FFF2-40B4-BE49-F238E27FC236}">
                  <a16:creationId xmlns:a16="http://schemas.microsoft.com/office/drawing/2014/main" id="{04A10D87-0486-CF6F-0C6A-C79C87F90227}"/>
                </a:ext>
              </a:extLst>
            </p:cNvPr>
            <p:cNvSpPr txBox="1"/>
            <p:nvPr/>
          </p:nvSpPr>
          <p:spPr>
            <a:xfrm rot="21434471">
              <a:off x="5928647" y="1707092"/>
              <a:ext cx="7160285" cy="1203021"/>
            </a:xfrm>
            <a:prstGeom prst="rect">
              <a:avLst/>
            </a:prstGeom>
          </p:spPr>
          <p:txBody>
            <a:bodyPr wrap="square" lIns="0" tIns="0" rIns="0" bIns="0" rtlCol="0" anchor="t">
              <a:spAutoFit/>
            </a:bodyPr>
            <a:lstStyle/>
            <a:p>
              <a:pPr algn="ctr" defTabSz="609630">
                <a:lnSpc>
                  <a:spcPts val="6125"/>
                </a:lnSpc>
                <a:spcBef>
                  <a:spcPct val="0"/>
                </a:spcBef>
              </a:pPr>
              <a:r>
                <a:rPr lang="en-US" sz="6400" spc="149" dirty="0">
                  <a:solidFill>
                    <a:srgbClr val="CF0A0A"/>
                  </a:solidFill>
                  <a:latin typeface="Anton" panose="00000500000000000000" pitchFamily="2" charset="0"/>
                  <a:ea typeface="Anton"/>
                  <a:cs typeface="Anton"/>
                  <a:sym typeface="Anton"/>
                </a:rPr>
                <a:t>Future Focus:</a:t>
              </a:r>
            </a:p>
          </p:txBody>
        </p:sp>
        <p:sp>
          <p:nvSpPr>
            <p:cNvPr id="4" name="Freeform 4">
              <a:extLst>
                <a:ext uri="{FF2B5EF4-FFF2-40B4-BE49-F238E27FC236}">
                  <a16:creationId xmlns:a16="http://schemas.microsoft.com/office/drawing/2014/main" id="{7F26434D-8203-75A6-DA0A-20B501E20BC8}"/>
                </a:ext>
              </a:extLst>
            </p:cNvPr>
            <p:cNvSpPr/>
            <p:nvPr/>
          </p:nvSpPr>
          <p:spPr>
            <a:xfrm>
              <a:off x="4602885" y="3212070"/>
              <a:ext cx="10371998" cy="6461161"/>
            </a:xfrm>
            <a:custGeom>
              <a:avLst/>
              <a:gdLst/>
              <a:ahLst/>
              <a:cxnLst/>
              <a:rect l="l" t="t" r="r" b="b"/>
              <a:pathLst>
                <a:path w="7035892" h="4661278">
                  <a:moveTo>
                    <a:pt x="0" y="0"/>
                  </a:moveTo>
                  <a:lnTo>
                    <a:pt x="7035892" y="0"/>
                  </a:lnTo>
                  <a:lnTo>
                    <a:pt x="7035892" y="4661278"/>
                  </a:lnTo>
                  <a:lnTo>
                    <a:pt x="0" y="4661278"/>
                  </a:lnTo>
                  <a:lnTo>
                    <a:pt x="0" y="0"/>
                  </a:lnTo>
                  <a:close/>
                </a:path>
              </a:pathLst>
            </a:custGeom>
            <a:blipFill>
              <a:blip r:embed="rId5"/>
              <a:stretch>
                <a:fillRect/>
              </a:stretch>
            </a:blipFill>
          </p:spPr>
          <p:txBody>
            <a:bodyPr/>
            <a:lstStyle/>
            <a:p>
              <a:pPr defTabSz="609630"/>
              <a:endParaRPr lang="en-ZA" sz="1200" dirty="0">
                <a:solidFill>
                  <a:prstClr val="black"/>
                </a:solidFill>
                <a:latin typeface="Calibri"/>
              </a:endParaRPr>
            </a:p>
          </p:txBody>
        </p:sp>
        <p:sp>
          <p:nvSpPr>
            <p:cNvPr id="5" name="TextBox 5">
              <a:extLst>
                <a:ext uri="{FF2B5EF4-FFF2-40B4-BE49-F238E27FC236}">
                  <a16:creationId xmlns:a16="http://schemas.microsoft.com/office/drawing/2014/main" id="{C2102369-223E-C429-C929-5C9EDCE32162}"/>
                </a:ext>
              </a:extLst>
            </p:cNvPr>
            <p:cNvSpPr txBox="1"/>
            <p:nvPr/>
          </p:nvSpPr>
          <p:spPr>
            <a:xfrm rot="21434471">
              <a:off x="5358516" y="2790156"/>
              <a:ext cx="8860737" cy="1428276"/>
            </a:xfrm>
            <a:prstGeom prst="rect">
              <a:avLst/>
            </a:prstGeom>
          </p:spPr>
          <p:txBody>
            <a:bodyPr lIns="0" tIns="0" rIns="0" bIns="0" rtlCol="0" anchor="t">
              <a:spAutoFit/>
            </a:bodyPr>
            <a:lstStyle/>
            <a:p>
              <a:pPr algn="ctr" defTabSz="609630">
                <a:lnSpc>
                  <a:spcPts val="6708"/>
                </a:lnSpc>
                <a:spcBef>
                  <a:spcPct val="0"/>
                </a:spcBef>
              </a:pPr>
              <a:r>
                <a:rPr lang="en-US" sz="8000" spc="163" dirty="0">
                  <a:solidFill>
                    <a:srgbClr val="1C3DB5"/>
                  </a:solidFill>
                  <a:latin typeface="Teko" panose="02000000000000000000" pitchFamily="2" charset="0"/>
                  <a:ea typeface="Tek Tall Arabic medium"/>
                  <a:cs typeface="Teko" panose="02000000000000000000" pitchFamily="2" charset="0"/>
                  <a:sym typeface="Tek Tall Arabic medium"/>
                </a:rPr>
                <a:t>THE WAY AHEAD</a:t>
              </a:r>
            </a:p>
          </p:txBody>
        </p:sp>
        <p:sp>
          <p:nvSpPr>
            <p:cNvPr id="9" name="TextBox 9">
              <a:extLst>
                <a:ext uri="{FF2B5EF4-FFF2-40B4-BE49-F238E27FC236}">
                  <a16:creationId xmlns:a16="http://schemas.microsoft.com/office/drawing/2014/main" id="{9C9DC9F1-56E5-602D-4C88-518C1C3F4B8B}"/>
                </a:ext>
              </a:extLst>
            </p:cNvPr>
            <p:cNvSpPr txBox="1"/>
            <p:nvPr/>
          </p:nvSpPr>
          <p:spPr>
            <a:xfrm>
              <a:off x="1728522" y="9030564"/>
              <a:ext cx="8919213" cy="298158"/>
            </a:xfrm>
            <a:prstGeom prst="rect">
              <a:avLst/>
            </a:prstGeom>
          </p:spPr>
          <p:txBody>
            <a:bodyPr wrap="square" lIns="0" tIns="0" rIns="0" bIns="0" rtlCol="0" anchor="t">
              <a:spAutoFit/>
            </a:bodyPr>
            <a:lstStyle/>
            <a:p>
              <a:pPr algn="ctr" defTabSz="609630">
                <a:lnSpc>
                  <a:spcPts val="1457"/>
                </a:lnSpc>
                <a:spcBef>
                  <a:spcPct val="0"/>
                </a:spcBef>
              </a:pPr>
              <a:r>
                <a:rPr lang="en-US" sz="1867" spc="35" dirty="0">
                  <a:solidFill>
                    <a:srgbClr val="012F71"/>
                  </a:solidFill>
                  <a:latin typeface="Calibri (MS)"/>
                  <a:ea typeface="Calibri (MS)"/>
                  <a:cs typeface="Calibri (MS)"/>
                  <a:sym typeface="Calibri (MS)"/>
                </a:rPr>
                <a:t>The Uniting Presbyterian Church of Southern Africa</a:t>
              </a:r>
            </a:p>
          </p:txBody>
        </p:sp>
        <p:sp>
          <p:nvSpPr>
            <p:cNvPr id="10" name="TextBox 10">
              <a:extLst>
                <a:ext uri="{FF2B5EF4-FFF2-40B4-BE49-F238E27FC236}">
                  <a16:creationId xmlns:a16="http://schemas.microsoft.com/office/drawing/2014/main" id="{51957CB0-5C30-B744-332C-F24D267F7B88}"/>
                </a:ext>
              </a:extLst>
            </p:cNvPr>
            <p:cNvSpPr txBox="1"/>
            <p:nvPr/>
          </p:nvSpPr>
          <p:spPr>
            <a:xfrm>
              <a:off x="1728522" y="9661874"/>
              <a:ext cx="6168833" cy="298158"/>
            </a:xfrm>
            <a:prstGeom prst="rect">
              <a:avLst/>
            </a:prstGeom>
          </p:spPr>
          <p:txBody>
            <a:bodyPr wrap="square" lIns="0" tIns="0" rIns="0" bIns="0" rtlCol="0" anchor="t">
              <a:spAutoFit/>
            </a:bodyPr>
            <a:lstStyle/>
            <a:p>
              <a:pPr algn="ctr" defTabSz="609630">
                <a:lnSpc>
                  <a:spcPts val="1457"/>
                </a:lnSpc>
                <a:spcBef>
                  <a:spcPct val="0"/>
                </a:spcBef>
              </a:pPr>
              <a:r>
                <a:rPr lang="en-US" sz="1867" spc="35" dirty="0">
                  <a:solidFill>
                    <a:srgbClr val="012F71"/>
                  </a:solidFill>
                  <a:latin typeface="Calibri (MS)"/>
                  <a:ea typeface="Calibri (MS)"/>
                  <a:cs typeface="Calibri (MS)"/>
                  <a:sym typeface="Calibri (MS)"/>
                </a:rPr>
                <a:t>Mission &amp; Discipleship Committee</a:t>
              </a:r>
            </a:p>
          </p:txBody>
        </p:sp>
        <p:cxnSp>
          <p:nvCxnSpPr>
            <p:cNvPr id="12" name="Straight Connector 11">
              <a:extLst>
                <a:ext uri="{FF2B5EF4-FFF2-40B4-BE49-F238E27FC236}">
                  <a16:creationId xmlns:a16="http://schemas.microsoft.com/office/drawing/2014/main" id="{ABC04537-69A6-0BB7-39E6-71CA724281B6}"/>
                </a:ext>
              </a:extLst>
            </p:cNvPr>
            <p:cNvCxnSpPr/>
            <p:nvPr/>
          </p:nvCxnSpPr>
          <p:spPr>
            <a:xfrm>
              <a:off x="1953183" y="9448176"/>
              <a:ext cx="7696200" cy="0"/>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11" name="Picture 10" descr="A blue and red cross with red and white lines&#10;&#10;Description automatically generated">
              <a:extLst>
                <a:ext uri="{FF2B5EF4-FFF2-40B4-BE49-F238E27FC236}">
                  <a16:creationId xmlns:a16="http://schemas.microsoft.com/office/drawing/2014/main" id="{4DEDB751-BB67-7FDE-AE5E-7211BBB029C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3021" y="7810500"/>
              <a:ext cx="1744902" cy="2353419"/>
            </a:xfrm>
            <a:prstGeom prst="rect">
              <a:avLst/>
            </a:prstGeom>
          </p:spPr>
        </p:pic>
      </p:grpSp>
    </p:spTree>
    <p:extLst>
      <p:ext uri="{BB962C8B-B14F-4D97-AF65-F5344CB8AC3E}">
        <p14:creationId xmlns:p14="http://schemas.microsoft.com/office/powerpoint/2010/main" val="17487208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4ED98782-1665-9E56-3850-43BE353DEFA2}"/>
            </a:ext>
          </a:extLst>
        </p:cNvPr>
        <p:cNvGrpSpPr/>
        <p:nvPr/>
      </p:nvGrpSpPr>
      <p:grpSpPr>
        <a:xfrm>
          <a:off x="0" y="0"/>
          <a:ext cx="0" cy="0"/>
          <a:chOff x="0" y="0"/>
          <a:chExt cx="0" cy="0"/>
        </a:xfrm>
      </p:grpSpPr>
      <p:sp>
        <p:nvSpPr>
          <p:cNvPr id="3" name="TextBox 4">
            <a:extLst>
              <a:ext uri="{FF2B5EF4-FFF2-40B4-BE49-F238E27FC236}">
                <a16:creationId xmlns:a16="http://schemas.microsoft.com/office/drawing/2014/main" id="{0C3AB91C-6223-B84E-1E14-9EC0756123D9}"/>
              </a:ext>
            </a:extLst>
          </p:cNvPr>
          <p:cNvSpPr txBox="1"/>
          <p:nvPr/>
        </p:nvSpPr>
        <p:spPr>
          <a:xfrm>
            <a:off x="2739419" y="1616795"/>
            <a:ext cx="7315200" cy="408445"/>
          </a:xfrm>
          <a:prstGeom prst="rect">
            <a:avLst/>
          </a:prstGeom>
        </p:spPr>
        <p:txBody>
          <a:bodyPr wrap="square" lIns="0" tIns="0" rIns="0" bIns="0" rtlCol="0" anchor="t">
            <a:spAutoFit/>
          </a:bodyPr>
          <a:lstStyle/>
          <a:p>
            <a:pPr algn="ctr" defTabSz="609630">
              <a:lnSpc>
                <a:spcPts val="1915"/>
              </a:lnSpc>
              <a:spcBef>
                <a:spcPct val="0"/>
              </a:spcBef>
            </a:pPr>
            <a:r>
              <a:rPr lang="en-US" sz="5867" spc="46" dirty="0">
                <a:solidFill>
                  <a:srgbClr val="1C3DB5"/>
                </a:solidFill>
                <a:latin typeface="Teko" panose="02000000000000000000" pitchFamily="2" charset="0"/>
                <a:ea typeface="Tek Tall Arabic medium"/>
                <a:cs typeface="Teko" panose="02000000000000000000" pitchFamily="2" charset="0"/>
                <a:sym typeface="Tek Tall Arabic medium"/>
              </a:rPr>
              <a:t>GROUP SHARING</a:t>
            </a:r>
          </a:p>
        </p:txBody>
      </p:sp>
      <p:sp>
        <p:nvSpPr>
          <p:cNvPr id="4" name="TextBox 3">
            <a:extLst>
              <a:ext uri="{FF2B5EF4-FFF2-40B4-BE49-F238E27FC236}">
                <a16:creationId xmlns:a16="http://schemas.microsoft.com/office/drawing/2014/main" id="{97EB3DEA-00FA-243C-5536-D277B7F542FE}"/>
              </a:ext>
            </a:extLst>
          </p:cNvPr>
          <p:cNvSpPr txBox="1"/>
          <p:nvPr/>
        </p:nvSpPr>
        <p:spPr>
          <a:xfrm>
            <a:off x="2780508" y="2380318"/>
            <a:ext cx="9086849" cy="2554545"/>
          </a:xfrm>
          <a:prstGeom prst="rect">
            <a:avLst/>
          </a:prstGeom>
          <a:noFill/>
        </p:spPr>
        <p:txBody>
          <a:bodyPr wrap="square" rtlCol="0">
            <a:spAutoFit/>
          </a:bodyPr>
          <a:lstStyle/>
          <a:p>
            <a:pPr marL="457223" indent="-457223" defTabSz="609630">
              <a:buFont typeface="Arial" panose="020B0604020202020204" pitchFamily="34" charset="0"/>
              <a:buChar char="•"/>
            </a:pPr>
            <a:r>
              <a:rPr lang="en-ZA" sz="3200" b="1" dirty="0">
                <a:solidFill>
                  <a:prstClr val="white"/>
                </a:solidFill>
                <a:latin typeface="Calibri"/>
              </a:rPr>
              <a:t>Each group presents their top 3 dreams</a:t>
            </a:r>
          </a:p>
          <a:p>
            <a:pPr marL="457223" indent="-457223" defTabSz="609630">
              <a:buFont typeface="Arial" panose="020B0604020202020204" pitchFamily="34" charset="0"/>
              <a:buChar char="•"/>
            </a:pPr>
            <a:r>
              <a:rPr lang="en-ZA" sz="3200" b="1" dirty="0">
                <a:solidFill>
                  <a:prstClr val="white"/>
                </a:solidFill>
                <a:latin typeface="Calibri"/>
              </a:rPr>
              <a:t>Group similar ideas together</a:t>
            </a:r>
          </a:p>
          <a:p>
            <a:pPr marL="457223" indent="-457223" defTabSz="609630">
              <a:buFont typeface="Arial" panose="020B0604020202020204" pitchFamily="34" charset="0"/>
              <a:buChar char="•"/>
            </a:pPr>
            <a:r>
              <a:rPr lang="en-ZA" sz="3200" b="1" dirty="0">
                <a:solidFill>
                  <a:prstClr val="white"/>
                </a:solidFill>
                <a:latin typeface="Calibri"/>
              </a:rPr>
              <a:t>Prioritise the dream clusters starting with the greatest priority as #1</a:t>
            </a:r>
          </a:p>
          <a:p>
            <a:pPr defTabSz="609630"/>
            <a:endParaRPr lang="en-ZA" sz="3200" b="1" dirty="0">
              <a:solidFill>
                <a:prstClr val="white"/>
              </a:solidFill>
              <a:latin typeface="Calibri"/>
            </a:endParaRPr>
          </a:p>
        </p:txBody>
      </p:sp>
      <p:sp>
        <p:nvSpPr>
          <p:cNvPr id="13" name="TextBox 4">
            <a:extLst>
              <a:ext uri="{FF2B5EF4-FFF2-40B4-BE49-F238E27FC236}">
                <a16:creationId xmlns:a16="http://schemas.microsoft.com/office/drawing/2014/main" id="{FCB1C4C1-DD0F-342A-4164-ECF61BBB696E}"/>
              </a:ext>
            </a:extLst>
          </p:cNvPr>
          <p:cNvSpPr txBox="1"/>
          <p:nvPr/>
        </p:nvSpPr>
        <p:spPr>
          <a:xfrm>
            <a:off x="12547600" y="1498701"/>
            <a:ext cx="7315200" cy="408445"/>
          </a:xfrm>
          <a:prstGeom prst="rect">
            <a:avLst/>
          </a:prstGeom>
        </p:spPr>
        <p:txBody>
          <a:bodyPr wrap="square" lIns="0" tIns="0" rIns="0" bIns="0" rtlCol="0" anchor="t">
            <a:spAutoFit/>
          </a:bodyPr>
          <a:lstStyle/>
          <a:p>
            <a:pPr algn="ctr" defTabSz="609630">
              <a:lnSpc>
                <a:spcPts val="1915"/>
              </a:lnSpc>
              <a:spcBef>
                <a:spcPct val="0"/>
              </a:spcBef>
            </a:pPr>
            <a:r>
              <a:rPr lang="en-US" sz="5867" spc="46" dirty="0">
                <a:solidFill>
                  <a:srgbClr val="1C3DB5"/>
                </a:solidFill>
                <a:latin typeface="Teko" panose="02000000000000000000" pitchFamily="2" charset="0"/>
                <a:ea typeface="Tek Tall Arabic medium"/>
                <a:cs typeface="Teko" panose="02000000000000000000" pitchFamily="2" charset="0"/>
                <a:sym typeface="Tek Tall Arabic medium"/>
              </a:rPr>
              <a:t>GETTING FROM HERE TO THERE</a:t>
            </a:r>
          </a:p>
        </p:txBody>
      </p:sp>
      <p:grpSp>
        <p:nvGrpSpPr>
          <p:cNvPr id="14" name="Group 13">
            <a:extLst>
              <a:ext uri="{FF2B5EF4-FFF2-40B4-BE49-F238E27FC236}">
                <a16:creationId xmlns:a16="http://schemas.microsoft.com/office/drawing/2014/main" id="{039E4617-BD76-5B2A-F8BE-27CBDF839775}"/>
              </a:ext>
            </a:extLst>
          </p:cNvPr>
          <p:cNvGrpSpPr/>
          <p:nvPr/>
        </p:nvGrpSpPr>
        <p:grpSpPr>
          <a:xfrm>
            <a:off x="2739420" y="-45774"/>
            <a:ext cx="1197429" cy="775404"/>
            <a:chOff x="0" y="0"/>
            <a:chExt cx="3095063" cy="1369565"/>
          </a:xfrm>
        </p:grpSpPr>
        <p:sp>
          <p:nvSpPr>
            <p:cNvPr id="15" name="Freeform 5">
              <a:extLst>
                <a:ext uri="{FF2B5EF4-FFF2-40B4-BE49-F238E27FC236}">
                  <a16:creationId xmlns:a16="http://schemas.microsoft.com/office/drawing/2014/main" id="{2E5DCD93-F164-E53C-39CE-720DF302321D}"/>
                </a:ext>
              </a:extLst>
            </p:cNvPr>
            <p:cNvSpPr/>
            <p:nvPr/>
          </p:nvSpPr>
          <p:spPr>
            <a:xfrm>
              <a:off x="0" y="0"/>
              <a:ext cx="3095063" cy="1369565"/>
            </a:xfrm>
            <a:custGeom>
              <a:avLst/>
              <a:gdLst/>
              <a:ahLst/>
              <a:cxnLst/>
              <a:rect l="l" t="t" r="r" b="b"/>
              <a:pathLst>
                <a:path w="3095063" h="1369565">
                  <a:moveTo>
                    <a:pt x="0" y="0"/>
                  </a:moveTo>
                  <a:lnTo>
                    <a:pt x="3095063" y="0"/>
                  </a:lnTo>
                  <a:lnTo>
                    <a:pt x="3095063" y="1369565"/>
                  </a:lnTo>
                  <a:lnTo>
                    <a:pt x="0" y="136956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pPr defTabSz="609630"/>
              <a:endParaRPr lang="en-ZA" sz="1200">
                <a:solidFill>
                  <a:prstClr val="black"/>
                </a:solidFill>
                <a:latin typeface="Calibri"/>
              </a:endParaRPr>
            </a:p>
          </p:txBody>
        </p:sp>
        <p:sp>
          <p:nvSpPr>
            <p:cNvPr id="17" name="TextBox 6">
              <a:extLst>
                <a:ext uri="{FF2B5EF4-FFF2-40B4-BE49-F238E27FC236}">
                  <a16:creationId xmlns:a16="http://schemas.microsoft.com/office/drawing/2014/main" id="{9DCF7944-ECA6-136B-2335-90C10291D5E1}"/>
                </a:ext>
              </a:extLst>
            </p:cNvPr>
            <p:cNvSpPr txBox="1"/>
            <p:nvPr/>
          </p:nvSpPr>
          <p:spPr>
            <a:xfrm rot="21434471">
              <a:off x="121060" y="419354"/>
              <a:ext cx="2852941" cy="452899"/>
            </a:xfrm>
            <a:prstGeom prst="rect">
              <a:avLst/>
            </a:prstGeom>
          </p:spPr>
          <p:txBody>
            <a:bodyPr lIns="0" tIns="0" rIns="0" bIns="0" rtlCol="0" anchor="t">
              <a:spAutoFit/>
            </a:bodyPr>
            <a:lstStyle/>
            <a:p>
              <a:pPr algn="ctr" defTabSz="609630">
                <a:lnSpc>
                  <a:spcPts val="2213"/>
                </a:lnSpc>
                <a:spcBef>
                  <a:spcPct val="0"/>
                </a:spcBef>
              </a:pPr>
              <a:r>
                <a:rPr lang="en-US" sz="1333" spc="53" dirty="0">
                  <a:solidFill>
                    <a:srgbClr val="FFFFFF"/>
                  </a:solidFill>
                  <a:latin typeface="Anton" panose="00000500000000000000" pitchFamily="2" charset="0"/>
                  <a:ea typeface="Anton"/>
                  <a:cs typeface="Anton"/>
                  <a:sym typeface="Anton"/>
                </a:rPr>
                <a:t>SESSION 4</a:t>
              </a:r>
            </a:p>
          </p:txBody>
        </p:sp>
      </p:grpSp>
      <p:sp>
        <p:nvSpPr>
          <p:cNvPr id="18" name="TextBox 3">
            <a:extLst>
              <a:ext uri="{FF2B5EF4-FFF2-40B4-BE49-F238E27FC236}">
                <a16:creationId xmlns:a16="http://schemas.microsoft.com/office/drawing/2014/main" id="{B300E007-E94A-4C26-0D88-BB23110D3311}"/>
              </a:ext>
            </a:extLst>
          </p:cNvPr>
          <p:cNvSpPr txBox="1"/>
          <p:nvPr/>
        </p:nvSpPr>
        <p:spPr>
          <a:xfrm rot="21384340">
            <a:off x="-78581" y="995278"/>
            <a:ext cx="3675449" cy="433517"/>
          </a:xfrm>
          <a:prstGeom prst="rect">
            <a:avLst/>
          </a:prstGeom>
        </p:spPr>
        <p:txBody>
          <a:bodyPr wrap="square" lIns="0" tIns="0" rIns="0" bIns="0" rtlCol="0" anchor="t">
            <a:spAutoFit/>
          </a:bodyPr>
          <a:lstStyle/>
          <a:p>
            <a:pPr algn="ctr" defTabSz="609630">
              <a:lnSpc>
                <a:spcPts val="3564"/>
              </a:lnSpc>
              <a:spcBef>
                <a:spcPct val="0"/>
              </a:spcBef>
            </a:pPr>
            <a:r>
              <a:rPr lang="en-US" sz="2267" b="1" spc="86" dirty="0">
                <a:solidFill>
                  <a:srgbClr val="1C3DB5"/>
                </a:solidFill>
                <a:effectLst>
                  <a:outerShdw blurRad="38100" dist="38100" dir="2700000" algn="tl">
                    <a:srgbClr val="000000">
                      <a:alpha val="43137"/>
                    </a:srgbClr>
                  </a:outerShdw>
                </a:effectLst>
                <a:latin typeface="Teko" panose="02000000000000000000" pitchFamily="2" charset="0"/>
                <a:ea typeface="Tek Tall Arabic medium"/>
                <a:cs typeface="Teko" panose="02000000000000000000" pitchFamily="2" charset="0"/>
                <a:sym typeface="Tek Tall Arabic medium"/>
              </a:rPr>
              <a:t>Developing a Picture of the Future</a:t>
            </a:r>
          </a:p>
        </p:txBody>
      </p:sp>
      <p:sp>
        <p:nvSpPr>
          <p:cNvPr id="22" name="TextBox 2">
            <a:extLst>
              <a:ext uri="{FF2B5EF4-FFF2-40B4-BE49-F238E27FC236}">
                <a16:creationId xmlns:a16="http://schemas.microsoft.com/office/drawing/2014/main" id="{2E000372-66EB-54A9-DE60-028A7A995271}"/>
              </a:ext>
            </a:extLst>
          </p:cNvPr>
          <p:cNvSpPr txBox="1"/>
          <p:nvPr/>
        </p:nvSpPr>
        <p:spPr>
          <a:xfrm rot="-165529">
            <a:off x="-348986" y="444230"/>
            <a:ext cx="3873437" cy="707822"/>
          </a:xfrm>
          <a:prstGeom prst="rect">
            <a:avLst/>
          </a:prstGeom>
        </p:spPr>
        <p:txBody>
          <a:bodyPr wrap="square" lIns="0" tIns="0" rIns="0" bIns="0" rtlCol="0" anchor="t">
            <a:spAutoFit/>
          </a:bodyPr>
          <a:lstStyle/>
          <a:p>
            <a:pPr algn="ctr" defTabSz="609630">
              <a:lnSpc>
                <a:spcPts val="6125"/>
              </a:lnSpc>
              <a:spcBef>
                <a:spcPct val="0"/>
              </a:spcBef>
            </a:pPr>
            <a:r>
              <a:rPr lang="en-US" sz="3600" spc="149" dirty="0">
                <a:solidFill>
                  <a:srgbClr val="CF0A0A"/>
                </a:solidFill>
                <a:latin typeface="Anton" panose="00000500000000000000" pitchFamily="2" charset="0"/>
                <a:ea typeface="Anton"/>
                <a:cs typeface="Anton"/>
                <a:sym typeface="Anton"/>
              </a:rPr>
              <a:t>Vision in a Day</a:t>
            </a:r>
          </a:p>
        </p:txBody>
      </p:sp>
      <p:grpSp>
        <p:nvGrpSpPr>
          <p:cNvPr id="23" name="Group 22">
            <a:extLst>
              <a:ext uri="{FF2B5EF4-FFF2-40B4-BE49-F238E27FC236}">
                <a16:creationId xmlns:a16="http://schemas.microsoft.com/office/drawing/2014/main" id="{E1BFA48B-88A5-2C32-0379-5053E01BFC67}"/>
              </a:ext>
            </a:extLst>
          </p:cNvPr>
          <p:cNvGrpSpPr/>
          <p:nvPr/>
        </p:nvGrpSpPr>
        <p:grpSpPr>
          <a:xfrm>
            <a:off x="884111" y="3642202"/>
            <a:ext cx="892606" cy="2910673"/>
            <a:chOff x="1221608" y="5562276"/>
            <a:chExt cx="1338909" cy="4366009"/>
          </a:xfrm>
        </p:grpSpPr>
        <p:sp>
          <p:nvSpPr>
            <p:cNvPr id="24" name="Freeform 2">
              <a:extLst>
                <a:ext uri="{FF2B5EF4-FFF2-40B4-BE49-F238E27FC236}">
                  <a16:creationId xmlns:a16="http://schemas.microsoft.com/office/drawing/2014/main" id="{D9B2959C-E330-CD4A-534A-5BDA17A7E94A}"/>
                </a:ext>
              </a:extLst>
            </p:cNvPr>
            <p:cNvSpPr/>
            <p:nvPr/>
          </p:nvSpPr>
          <p:spPr>
            <a:xfrm rot="-5400000">
              <a:off x="-64546" y="7303223"/>
              <a:ext cx="4366009" cy="884116"/>
            </a:xfrm>
            <a:custGeom>
              <a:avLst/>
              <a:gdLst/>
              <a:ahLst/>
              <a:cxnLst/>
              <a:rect l="l" t="t" r="r" b="b"/>
              <a:pathLst>
                <a:path w="1116095" h="226009">
                  <a:moveTo>
                    <a:pt x="0" y="0"/>
                  </a:moveTo>
                  <a:lnTo>
                    <a:pt x="1116095" y="0"/>
                  </a:lnTo>
                  <a:lnTo>
                    <a:pt x="1116095" y="226009"/>
                  </a:lnTo>
                  <a:lnTo>
                    <a:pt x="0" y="2260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609630"/>
              <a:endParaRPr lang="en-ZA" sz="1200">
                <a:solidFill>
                  <a:prstClr val="black"/>
                </a:solidFill>
                <a:latin typeface="Calibri"/>
              </a:endParaRPr>
            </a:p>
          </p:txBody>
        </p:sp>
        <p:sp>
          <p:nvSpPr>
            <p:cNvPr id="27" name="TextBox 7">
              <a:extLst>
                <a:ext uri="{FF2B5EF4-FFF2-40B4-BE49-F238E27FC236}">
                  <a16:creationId xmlns:a16="http://schemas.microsoft.com/office/drawing/2014/main" id="{941712D2-9DA7-1215-7A18-B1B1F8CED185}"/>
                </a:ext>
              </a:extLst>
            </p:cNvPr>
            <p:cNvSpPr txBox="1"/>
            <p:nvPr/>
          </p:nvSpPr>
          <p:spPr>
            <a:xfrm rot="16200000">
              <a:off x="-137549" y="7683433"/>
              <a:ext cx="3523342" cy="805027"/>
            </a:xfrm>
            <a:prstGeom prst="rect">
              <a:avLst/>
            </a:prstGeom>
          </p:spPr>
          <p:txBody>
            <a:bodyPr wrap="square" lIns="0" tIns="0" rIns="0" bIns="0" rtlCol="0" anchor="t">
              <a:spAutoFit/>
            </a:bodyPr>
            <a:lstStyle/>
            <a:p>
              <a:pPr defTabSz="609630">
                <a:lnSpc>
                  <a:spcPts val="1915"/>
                </a:lnSpc>
                <a:spcBef>
                  <a:spcPct val="0"/>
                </a:spcBef>
              </a:pPr>
              <a:r>
                <a:rPr lang="en-US" sz="9200" b="1" spc="46" dirty="0">
                  <a:solidFill>
                    <a:srgbClr val="D40808"/>
                  </a:solidFill>
                  <a:latin typeface="Teko" panose="02000000000000000000" pitchFamily="2" charset="0"/>
                  <a:ea typeface="Tek Tall Arabic medium Bold"/>
                  <a:cs typeface="Teko" panose="02000000000000000000" pitchFamily="2" charset="0"/>
                  <a:sym typeface="Tek Tall Arabic medium Bold"/>
                </a:rPr>
                <a:t>STEP 5</a:t>
              </a:r>
            </a:p>
          </p:txBody>
        </p:sp>
      </p:grpSp>
      <p:grpSp>
        <p:nvGrpSpPr>
          <p:cNvPr id="28" name="Group 27">
            <a:extLst>
              <a:ext uri="{FF2B5EF4-FFF2-40B4-BE49-F238E27FC236}">
                <a16:creationId xmlns:a16="http://schemas.microsoft.com/office/drawing/2014/main" id="{1D0CBC74-7E51-3BF4-28A0-BF3E33327DDA}"/>
              </a:ext>
            </a:extLst>
          </p:cNvPr>
          <p:cNvGrpSpPr/>
          <p:nvPr/>
        </p:nvGrpSpPr>
        <p:grpSpPr>
          <a:xfrm>
            <a:off x="884111" y="8115847"/>
            <a:ext cx="892606" cy="2910673"/>
            <a:chOff x="1221608" y="5562276"/>
            <a:chExt cx="1338909" cy="4366009"/>
          </a:xfrm>
        </p:grpSpPr>
        <p:sp>
          <p:nvSpPr>
            <p:cNvPr id="31" name="Freeform 2">
              <a:extLst>
                <a:ext uri="{FF2B5EF4-FFF2-40B4-BE49-F238E27FC236}">
                  <a16:creationId xmlns:a16="http://schemas.microsoft.com/office/drawing/2014/main" id="{18B16994-8581-2ED9-4959-ABB8B1FDC364}"/>
                </a:ext>
              </a:extLst>
            </p:cNvPr>
            <p:cNvSpPr/>
            <p:nvPr/>
          </p:nvSpPr>
          <p:spPr>
            <a:xfrm rot="-5400000">
              <a:off x="-64546" y="7303223"/>
              <a:ext cx="4366009" cy="884116"/>
            </a:xfrm>
            <a:custGeom>
              <a:avLst/>
              <a:gdLst/>
              <a:ahLst/>
              <a:cxnLst/>
              <a:rect l="l" t="t" r="r" b="b"/>
              <a:pathLst>
                <a:path w="1116095" h="226009">
                  <a:moveTo>
                    <a:pt x="0" y="0"/>
                  </a:moveTo>
                  <a:lnTo>
                    <a:pt x="1116095" y="0"/>
                  </a:lnTo>
                  <a:lnTo>
                    <a:pt x="1116095" y="226009"/>
                  </a:lnTo>
                  <a:lnTo>
                    <a:pt x="0" y="2260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609630"/>
              <a:endParaRPr lang="en-ZA" sz="1200">
                <a:solidFill>
                  <a:prstClr val="black"/>
                </a:solidFill>
                <a:latin typeface="Calibri"/>
              </a:endParaRPr>
            </a:p>
          </p:txBody>
        </p:sp>
        <p:sp>
          <p:nvSpPr>
            <p:cNvPr id="32" name="TextBox 7">
              <a:extLst>
                <a:ext uri="{FF2B5EF4-FFF2-40B4-BE49-F238E27FC236}">
                  <a16:creationId xmlns:a16="http://schemas.microsoft.com/office/drawing/2014/main" id="{A0485C00-1405-DE07-1099-E9BBD654D129}"/>
                </a:ext>
              </a:extLst>
            </p:cNvPr>
            <p:cNvSpPr txBox="1"/>
            <p:nvPr/>
          </p:nvSpPr>
          <p:spPr>
            <a:xfrm rot="16200000">
              <a:off x="-137549" y="7683433"/>
              <a:ext cx="3523342" cy="805027"/>
            </a:xfrm>
            <a:prstGeom prst="rect">
              <a:avLst/>
            </a:prstGeom>
          </p:spPr>
          <p:txBody>
            <a:bodyPr wrap="square" lIns="0" tIns="0" rIns="0" bIns="0" rtlCol="0" anchor="t">
              <a:spAutoFit/>
            </a:bodyPr>
            <a:lstStyle/>
            <a:p>
              <a:pPr defTabSz="609630">
                <a:lnSpc>
                  <a:spcPts val="1915"/>
                </a:lnSpc>
                <a:spcBef>
                  <a:spcPct val="0"/>
                </a:spcBef>
              </a:pPr>
              <a:r>
                <a:rPr lang="en-US" sz="9200" b="1" spc="46" dirty="0">
                  <a:solidFill>
                    <a:srgbClr val="D40808"/>
                  </a:solidFill>
                  <a:latin typeface="Teko" panose="02000000000000000000" pitchFamily="2" charset="0"/>
                  <a:ea typeface="Tek Tall Arabic medium Bold"/>
                  <a:cs typeface="Teko" panose="02000000000000000000" pitchFamily="2" charset="0"/>
                  <a:sym typeface="Tek Tall Arabic medium Bold"/>
                </a:rPr>
                <a:t>STEP 6</a:t>
              </a:r>
            </a:p>
          </p:txBody>
        </p:sp>
      </p:grpSp>
    </p:spTree>
    <p:extLst>
      <p:ext uri="{BB962C8B-B14F-4D97-AF65-F5344CB8AC3E}">
        <p14:creationId xmlns:p14="http://schemas.microsoft.com/office/powerpoint/2010/main" val="30166630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2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2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57FDDD84-6110-1394-9B72-46705053D3D0}"/>
            </a:ext>
          </a:extLst>
        </p:cNvPr>
        <p:cNvGrpSpPr/>
        <p:nvPr/>
      </p:nvGrpSpPr>
      <p:grpSpPr>
        <a:xfrm>
          <a:off x="0" y="0"/>
          <a:ext cx="0" cy="0"/>
          <a:chOff x="0" y="0"/>
          <a:chExt cx="0" cy="0"/>
        </a:xfrm>
      </p:grpSpPr>
      <p:sp>
        <p:nvSpPr>
          <p:cNvPr id="3" name="TextBox 4">
            <a:extLst>
              <a:ext uri="{FF2B5EF4-FFF2-40B4-BE49-F238E27FC236}">
                <a16:creationId xmlns:a16="http://schemas.microsoft.com/office/drawing/2014/main" id="{BAC48914-90FD-7FA6-6F60-931C2DB99A57}"/>
              </a:ext>
            </a:extLst>
          </p:cNvPr>
          <p:cNvSpPr txBox="1"/>
          <p:nvPr/>
        </p:nvSpPr>
        <p:spPr>
          <a:xfrm>
            <a:off x="-7679053" y="1604914"/>
            <a:ext cx="7315200" cy="408445"/>
          </a:xfrm>
          <a:prstGeom prst="rect">
            <a:avLst/>
          </a:prstGeom>
        </p:spPr>
        <p:txBody>
          <a:bodyPr wrap="square" lIns="0" tIns="0" rIns="0" bIns="0" rtlCol="0" anchor="t">
            <a:spAutoFit/>
          </a:bodyPr>
          <a:lstStyle/>
          <a:p>
            <a:pPr algn="ctr" defTabSz="609630">
              <a:lnSpc>
                <a:spcPts val="1915"/>
              </a:lnSpc>
              <a:spcBef>
                <a:spcPct val="0"/>
              </a:spcBef>
            </a:pPr>
            <a:r>
              <a:rPr lang="en-US" sz="5867" spc="46" dirty="0">
                <a:solidFill>
                  <a:srgbClr val="1C3DB5"/>
                </a:solidFill>
                <a:latin typeface="Teko" panose="02000000000000000000" pitchFamily="2" charset="0"/>
                <a:ea typeface="Tek Tall Arabic medium"/>
                <a:cs typeface="Teko" panose="02000000000000000000" pitchFamily="2" charset="0"/>
                <a:sym typeface="Tek Tall Arabic medium"/>
              </a:rPr>
              <a:t>GROUP SHARING</a:t>
            </a:r>
          </a:p>
        </p:txBody>
      </p:sp>
      <p:sp>
        <p:nvSpPr>
          <p:cNvPr id="4" name="TextBox 3">
            <a:extLst>
              <a:ext uri="{FF2B5EF4-FFF2-40B4-BE49-F238E27FC236}">
                <a16:creationId xmlns:a16="http://schemas.microsoft.com/office/drawing/2014/main" id="{0D44DCF2-42EB-30F8-79B2-1B380F0EE7EF}"/>
              </a:ext>
            </a:extLst>
          </p:cNvPr>
          <p:cNvSpPr txBox="1"/>
          <p:nvPr/>
        </p:nvSpPr>
        <p:spPr>
          <a:xfrm>
            <a:off x="2780508" y="2380318"/>
            <a:ext cx="9086849" cy="4031873"/>
          </a:xfrm>
          <a:prstGeom prst="rect">
            <a:avLst/>
          </a:prstGeom>
          <a:noFill/>
        </p:spPr>
        <p:txBody>
          <a:bodyPr wrap="square" rtlCol="0">
            <a:spAutoFit/>
          </a:bodyPr>
          <a:lstStyle/>
          <a:p>
            <a:pPr defTabSz="609630"/>
            <a:r>
              <a:rPr lang="en-ZA" sz="3200" b="1" dirty="0">
                <a:solidFill>
                  <a:prstClr val="white"/>
                </a:solidFill>
                <a:latin typeface="Calibri"/>
              </a:rPr>
              <a:t>Using Handout 6</a:t>
            </a:r>
          </a:p>
          <a:p>
            <a:pPr marL="457223" indent="-457223" defTabSz="609630">
              <a:buFont typeface="Arial" panose="020B0604020202020204" pitchFamily="34" charset="0"/>
              <a:buChar char="•"/>
            </a:pPr>
            <a:r>
              <a:rPr lang="en-ZA" sz="3200" b="1" dirty="0">
                <a:solidFill>
                  <a:prstClr val="white"/>
                </a:solidFill>
                <a:latin typeface="Calibri"/>
              </a:rPr>
              <a:t>Choose one of the three most important dreams identified in step 5. </a:t>
            </a:r>
          </a:p>
          <a:p>
            <a:pPr marL="457223" indent="-457223" defTabSz="609630">
              <a:buFont typeface="Arial" panose="020B0604020202020204" pitchFamily="34" charset="0"/>
              <a:buChar char="•"/>
            </a:pPr>
            <a:r>
              <a:rPr lang="en-ZA" sz="3200" b="1" dirty="0">
                <a:solidFill>
                  <a:prstClr val="white"/>
                </a:solidFill>
                <a:latin typeface="Calibri"/>
              </a:rPr>
              <a:t>Write the dream and a short description in the future part of your timeline.</a:t>
            </a:r>
          </a:p>
          <a:p>
            <a:pPr marL="457223" indent="-457223" defTabSz="609630">
              <a:buFont typeface="Arial" panose="020B0604020202020204" pitchFamily="34" charset="0"/>
              <a:buChar char="•"/>
            </a:pPr>
            <a:r>
              <a:rPr lang="en-ZA" sz="3200" b="1" dirty="0">
                <a:solidFill>
                  <a:prstClr val="white"/>
                </a:solidFill>
                <a:latin typeface="Calibri"/>
              </a:rPr>
              <a:t>List at least one action to take that would be a first step towards achieving that dream. </a:t>
            </a:r>
          </a:p>
          <a:p>
            <a:pPr defTabSz="609630"/>
            <a:endParaRPr lang="en-ZA" sz="3200" b="1" dirty="0">
              <a:solidFill>
                <a:prstClr val="white"/>
              </a:solidFill>
              <a:latin typeface="Calibri"/>
            </a:endParaRPr>
          </a:p>
        </p:txBody>
      </p:sp>
      <p:sp>
        <p:nvSpPr>
          <p:cNvPr id="12" name="TextBox 4">
            <a:extLst>
              <a:ext uri="{FF2B5EF4-FFF2-40B4-BE49-F238E27FC236}">
                <a16:creationId xmlns:a16="http://schemas.microsoft.com/office/drawing/2014/main" id="{E7C233D6-93F2-2F4E-DAF6-B4B7AA8C595B}"/>
              </a:ext>
            </a:extLst>
          </p:cNvPr>
          <p:cNvSpPr txBox="1"/>
          <p:nvPr/>
        </p:nvSpPr>
        <p:spPr>
          <a:xfrm>
            <a:off x="3338133" y="1684421"/>
            <a:ext cx="7315200" cy="408445"/>
          </a:xfrm>
          <a:prstGeom prst="rect">
            <a:avLst/>
          </a:prstGeom>
        </p:spPr>
        <p:txBody>
          <a:bodyPr wrap="square" lIns="0" tIns="0" rIns="0" bIns="0" rtlCol="0" anchor="t">
            <a:spAutoFit/>
          </a:bodyPr>
          <a:lstStyle/>
          <a:p>
            <a:pPr algn="ctr" defTabSz="609630">
              <a:lnSpc>
                <a:spcPts val="1915"/>
              </a:lnSpc>
              <a:spcBef>
                <a:spcPct val="0"/>
              </a:spcBef>
            </a:pPr>
            <a:r>
              <a:rPr lang="en-US" sz="5867" spc="46" dirty="0">
                <a:solidFill>
                  <a:srgbClr val="1C3DB5"/>
                </a:solidFill>
                <a:latin typeface="Teko" panose="02000000000000000000" pitchFamily="2" charset="0"/>
                <a:ea typeface="Tek Tall Arabic medium"/>
                <a:cs typeface="Teko" panose="02000000000000000000" pitchFamily="2" charset="0"/>
                <a:sym typeface="Tek Tall Arabic medium"/>
              </a:rPr>
              <a:t>GETTING FROM HERE TO THERE</a:t>
            </a:r>
          </a:p>
        </p:txBody>
      </p:sp>
      <p:grpSp>
        <p:nvGrpSpPr>
          <p:cNvPr id="13" name="Group 12">
            <a:extLst>
              <a:ext uri="{FF2B5EF4-FFF2-40B4-BE49-F238E27FC236}">
                <a16:creationId xmlns:a16="http://schemas.microsoft.com/office/drawing/2014/main" id="{0E5E6442-5DAA-C6EB-1BD5-C561FA2E0A80}"/>
              </a:ext>
            </a:extLst>
          </p:cNvPr>
          <p:cNvGrpSpPr/>
          <p:nvPr/>
        </p:nvGrpSpPr>
        <p:grpSpPr>
          <a:xfrm>
            <a:off x="2739420" y="-45774"/>
            <a:ext cx="1197429" cy="775404"/>
            <a:chOff x="0" y="0"/>
            <a:chExt cx="3095063" cy="1369565"/>
          </a:xfrm>
        </p:grpSpPr>
        <p:sp>
          <p:nvSpPr>
            <p:cNvPr id="14" name="Freeform 5">
              <a:extLst>
                <a:ext uri="{FF2B5EF4-FFF2-40B4-BE49-F238E27FC236}">
                  <a16:creationId xmlns:a16="http://schemas.microsoft.com/office/drawing/2014/main" id="{AD88ECCD-C7E5-843A-E12C-471071C0D3BD}"/>
                </a:ext>
              </a:extLst>
            </p:cNvPr>
            <p:cNvSpPr/>
            <p:nvPr/>
          </p:nvSpPr>
          <p:spPr>
            <a:xfrm>
              <a:off x="0" y="0"/>
              <a:ext cx="3095063" cy="1369565"/>
            </a:xfrm>
            <a:custGeom>
              <a:avLst/>
              <a:gdLst/>
              <a:ahLst/>
              <a:cxnLst/>
              <a:rect l="l" t="t" r="r" b="b"/>
              <a:pathLst>
                <a:path w="3095063" h="1369565">
                  <a:moveTo>
                    <a:pt x="0" y="0"/>
                  </a:moveTo>
                  <a:lnTo>
                    <a:pt x="3095063" y="0"/>
                  </a:lnTo>
                  <a:lnTo>
                    <a:pt x="3095063" y="1369565"/>
                  </a:lnTo>
                  <a:lnTo>
                    <a:pt x="0" y="136956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pPr defTabSz="609630"/>
              <a:endParaRPr lang="en-ZA" sz="1200">
                <a:solidFill>
                  <a:prstClr val="black"/>
                </a:solidFill>
                <a:latin typeface="Calibri"/>
              </a:endParaRPr>
            </a:p>
          </p:txBody>
        </p:sp>
        <p:sp>
          <p:nvSpPr>
            <p:cNvPr id="15" name="TextBox 6">
              <a:extLst>
                <a:ext uri="{FF2B5EF4-FFF2-40B4-BE49-F238E27FC236}">
                  <a16:creationId xmlns:a16="http://schemas.microsoft.com/office/drawing/2014/main" id="{24D6E356-6B81-CA46-D55C-9BF8031E06D9}"/>
                </a:ext>
              </a:extLst>
            </p:cNvPr>
            <p:cNvSpPr txBox="1"/>
            <p:nvPr/>
          </p:nvSpPr>
          <p:spPr>
            <a:xfrm rot="21434471">
              <a:off x="121060" y="419354"/>
              <a:ext cx="2852941" cy="452899"/>
            </a:xfrm>
            <a:prstGeom prst="rect">
              <a:avLst/>
            </a:prstGeom>
          </p:spPr>
          <p:txBody>
            <a:bodyPr lIns="0" tIns="0" rIns="0" bIns="0" rtlCol="0" anchor="t">
              <a:spAutoFit/>
            </a:bodyPr>
            <a:lstStyle/>
            <a:p>
              <a:pPr algn="ctr" defTabSz="609630">
                <a:lnSpc>
                  <a:spcPts val="2213"/>
                </a:lnSpc>
                <a:spcBef>
                  <a:spcPct val="0"/>
                </a:spcBef>
              </a:pPr>
              <a:r>
                <a:rPr lang="en-US" sz="1333" spc="53" dirty="0">
                  <a:solidFill>
                    <a:srgbClr val="FFFFFF"/>
                  </a:solidFill>
                  <a:latin typeface="Anton" panose="00000500000000000000" pitchFamily="2" charset="0"/>
                  <a:ea typeface="Anton"/>
                  <a:cs typeface="Anton"/>
                  <a:sym typeface="Anton"/>
                </a:rPr>
                <a:t>SESSION 4</a:t>
              </a:r>
            </a:p>
          </p:txBody>
        </p:sp>
      </p:grpSp>
      <p:sp>
        <p:nvSpPr>
          <p:cNvPr id="17" name="TextBox 3">
            <a:extLst>
              <a:ext uri="{FF2B5EF4-FFF2-40B4-BE49-F238E27FC236}">
                <a16:creationId xmlns:a16="http://schemas.microsoft.com/office/drawing/2014/main" id="{9E577B6D-0A4E-33D9-0869-8715157C427B}"/>
              </a:ext>
            </a:extLst>
          </p:cNvPr>
          <p:cNvSpPr txBox="1"/>
          <p:nvPr/>
        </p:nvSpPr>
        <p:spPr>
          <a:xfrm rot="21384340">
            <a:off x="-78581" y="995278"/>
            <a:ext cx="3675449" cy="433517"/>
          </a:xfrm>
          <a:prstGeom prst="rect">
            <a:avLst/>
          </a:prstGeom>
        </p:spPr>
        <p:txBody>
          <a:bodyPr wrap="square" lIns="0" tIns="0" rIns="0" bIns="0" rtlCol="0" anchor="t">
            <a:spAutoFit/>
          </a:bodyPr>
          <a:lstStyle/>
          <a:p>
            <a:pPr algn="ctr" defTabSz="609630">
              <a:lnSpc>
                <a:spcPts val="3564"/>
              </a:lnSpc>
              <a:spcBef>
                <a:spcPct val="0"/>
              </a:spcBef>
            </a:pPr>
            <a:r>
              <a:rPr lang="en-US" sz="2267" b="1" spc="86" dirty="0">
                <a:solidFill>
                  <a:srgbClr val="1C3DB5"/>
                </a:solidFill>
                <a:effectLst>
                  <a:outerShdw blurRad="38100" dist="38100" dir="2700000" algn="tl">
                    <a:srgbClr val="000000">
                      <a:alpha val="43137"/>
                    </a:srgbClr>
                  </a:outerShdw>
                </a:effectLst>
                <a:latin typeface="Teko" panose="02000000000000000000" pitchFamily="2" charset="0"/>
                <a:ea typeface="Tek Tall Arabic medium"/>
                <a:cs typeface="Teko" panose="02000000000000000000" pitchFamily="2" charset="0"/>
                <a:sym typeface="Tek Tall Arabic medium"/>
              </a:rPr>
              <a:t>Developing a Picture of the Future</a:t>
            </a:r>
          </a:p>
        </p:txBody>
      </p:sp>
      <p:sp>
        <p:nvSpPr>
          <p:cNvPr id="18" name="TextBox 2">
            <a:extLst>
              <a:ext uri="{FF2B5EF4-FFF2-40B4-BE49-F238E27FC236}">
                <a16:creationId xmlns:a16="http://schemas.microsoft.com/office/drawing/2014/main" id="{6CEA52C5-1480-0EAB-0A23-31E4A9ABC1F6}"/>
              </a:ext>
            </a:extLst>
          </p:cNvPr>
          <p:cNvSpPr txBox="1"/>
          <p:nvPr/>
        </p:nvSpPr>
        <p:spPr>
          <a:xfrm rot="-165529">
            <a:off x="-348986" y="444230"/>
            <a:ext cx="3873437" cy="707822"/>
          </a:xfrm>
          <a:prstGeom prst="rect">
            <a:avLst/>
          </a:prstGeom>
        </p:spPr>
        <p:txBody>
          <a:bodyPr wrap="square" lIns="0" tIns="0" rIns="0" bIns="0" rtlCol="0" anchor="t">
            <a:spAutoFit/>
          </a:bodyPr>
          <a:lstStyle/>
          <a:p>
            <a:pPr algn="ctr" defTabSz="609630">
              <a:lnSpc>
                <a:spcPts val="6125"/>
              </a:lnSpc>
              <a:spcBef>
                <a:spcPct val="0"/>
              </a:spcBef>
            </a:pPr>
            <a:r>
              <a:rPr lang="en-US" sz="3600" spc="149" dirty="0">
                <a:solidFill>
                  <a:srgbClr val="CF0A0A"/>
                </a:solidFill>
                <a:latin typeface="Anton" panose="00000500000000000000" pitchFamily="2" charset="0"/>
                <a:ea typeface="Anton"/>
                <a:cs typeface="Anton"/>
                <a:sym typeface="Anton"/>
              </a:rPr>
              <a:t>Vision in a Day</a:t>
            </a:r>
          </a:p>
        </p:txBody>
      </p:sp>
      <p:grpSp>
        <p:nvGrpSpPr>
          <p:cNvPr id="19" name="Group 18">
            <a:extLst>
              <a:ext uri="{FF2B5EF4-FFF2-40B4-BE49-F238E27FC236}">
                <a16:creationId xmlns:a16="http://schemas.microsoft.com/office/drawing/2014/main" id="{2DD2B6EE-9579-0BC1-5973-AF80A2BA2271}"/>
              </a:ext>
            </a:extLst>
          </p:cNvPr>
          <p:cNvGrpSpPr/>
          <p:nvPr/>
        </p:nvGrpSpPr>
        <p:grpSpPr>
          <a:xfrm>
            <a:off x="884111" y="3784600"/>
            <a:ext cx="892606" cy="2910673"/>
            <a:chOff x="1221608" y="5562276"/>
            <a:chExt cx="1338909" cy="4366009"/>
          </a:xfrm>
        </p:grpSpPr>
        <p:sp>
          <p:nvSpPr>
            <p:cNvPr id="20" name="Freeform 2">
              <a:extLst>
                <a:ext uri="{FF2B5EF4-FFF2-40B4-BE49-F238E27FC236}">
                  <a16:creationId xmlns:a16="http://schemas.microsoft.com/office/drawing/2014/main" id="{67752052-7DB4-F1FD-2C03-430A18C9F4DD}"/>
                </a:ext>
              </a:extLst>
            </p:cNvPr>
            <p:cNvSpPr/>
            <p:nvPr/>
          </p:nvSpPr>
          <p:spPr>
            <a:xfrm rot="-5400000">
              <a:off x="-64546" y="7303223"/>
              <a:ext cx="4366009" cy="884116"/>
            </a:xfrm>
            <a:custGeom>
              <a:avLst/>
              <a:gdLst/>
              <a:ahLst/>
              <a:cxnLst/>
              <a:rect l="l" t="t" r="r" b="b"/>
              <a:pathLst>
                <a:path w="1116095" h="226009">
                  <a:moveTo>
                    <a:pt x="0" y="0"/>
                  </a:moveTo>
                  <a:lnTo>
                    <a:pt x="1116095" y="0"/>
                  </a:lnTo>
                  <a:lnTo>
                    <a:pt x="1116095" y="226009"/>
                  </a:lnTo>
                  <a:lnTo>
                    <a:pt x="0" y="2260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609630"/>
              <a:endParaRPr lang="en-ZA" sz="1200">
                <a:solidFill>
                  <a:prstClr val="black"/>
                </a:solidFill>
                <a:latin typeface="Calibri"/>
              </a:endParaRPr>
            </a:p>
          </p:txBody>
        </p:sp>
        <p:sp>
          <p:nvSpPr>
            <p:cNvPr id="21" name="TextBox 7">
              <a:extLst>
                <a:ext uri="{FF2B5EF4-FFF2-40B4-BE49-F238E27FC236}">
                  <a16:creationId xmlns:a16="http://schemas.microsoft.com/office/drawing/2014/main" id="{CABDC305-A103-1397-ED46-4B22405A2CFF}"/>
                </a:ext>
              </a:extLst>
            </p:cNvPr>
            <p:cNvSpPr txBox="1"/>
            <p:nvPr/>
          </p:nvSpPr>
          <p:spPr>
            <a:xfrm rot="16200000">
              <a:off x="-137549" y="7683433"/>
              <a:ext cx="3523342" cy="805027"/>
            </a:xfrm>
            <a:prstGeom prst="rect">
              <a:avLst/>
            </a:prstGeom>
          </p:spPr>
          <p:txBody>
            <a:bodyPr wrap="square" lIns="0" tIns="0" rIns="0" bIns="0" rtlCol="0" anchor="t">
              <a:spAutoFit/>
            </a:bodyPr>
            <a:lstStyle/>
            <a:p>
              <a:pPr defTabSz="609630">
                <a:lnSpc>
                  <a:spcPts val="1915"/>
                </a:lnSpc>
                <a:spcBef>
                  <a:spcPct val="0"/>
                </a:spcBef>
              </a:pPr>
              <a:r>
                <a:rPr lang="en-US" sz="9200" b="1" spc="46" dirty="0">
                  <a:solidFill>
                    <a:srgbClr val="D40808"/>
                  </a:solidFill>
                  <a:latin typeface="Teko" panose="02000000000000000000" pitchFamily="2" charset="0"/>
                  <a:ea typeface="Tek Tall Arabic medium Bold"/>
                  <a:cs typeface="Teko" panose="02000000000000000000" pitchFamily="2" charset="0"/>
                  <a:sym typeface="Tek Tall Arabic medium Bold"/>
                </a:rPr>
                <a:t>STEP 6</a:t>
              </a:r>
            </a:p>
          </p:txBody>
        </p:sp>
      </p:grpSp>
      <p:grpSp>
        <p:nvGrpSpPr>
          <p:cNvPr id="22" name="Group 21">
            <a:extLst>
              <a:ext uri="{FF2B5EF4-FFF2-40B4-BE49-F238E27FC236}">
                <a16:creationId xmlns:a16="http://schemas.microsoft.com/office/drawing/2014/main" id="{99AC7934-826C-E3BE-DC52-1FF5B63DA9B5}"/>
              </a:ext>
            </a:extLst>
          </p:cNvPr>
          <p:cNvGrpSpPr/>
          <p:nvPr/>
        </p:nvGrpSpPr>
        <p:grpSpPr>
          <a:xfrm>
            <a:off x="884111" y="-3323864"/>
            <a:ext cx="892606" cy="2910673"/>
            <a:chOff x="1221608" y="5562276"/>
            <a:chExt cx="1338909" cy="4366009"/>
          </a:xfrm>
        </p:grpSpPr>
        <p:sp>
          <p:nvSpPr>
            <p:cNvPr id="23" name="Freeform 2">
              <a:extLst>
                <a:ext uri="{FF2B5EF4-FFF2-40B4-BE49-F238E27FC236}">
                  <a16:creationId xmlns:a16="http://schemas.microsoft.com/office/drawing/2014/main" id="{73F3EBBE-2F6D-498E-B5A1-8C241C7F7C8F}"/>
                </a:ext>
              </a:extLst>
            </p:cNvPr>
            <p:cNvSpPr/>
            <p:nvPr/>
          </p:nvSpPr>
          <p:spPr>
            <a:xfrm rot="-5400000">
              <a:off x="-64546" y="7303223"/>
              <a:ext cx="4366009" cy="884116"/>
            </a:xfrm>
            <a:custGeom>
              <a:avLst/>
              <a:gdLst/>
              <a:ahLst/>
              <a:cxnLst/>
              <a:rect l="l" t="t" r="r" b="b"/>
              <a:pathLst>
                <a:path w="1116095" h="226009">
                  <a:moveTo>
                    <a:pt x="0" y="0"/>
                  </a:moveTo>
                  <a:lnTo>
                    <a:pt x="1116095" y="0"/>
                  </a:lnTo>
                  <a:lnTo>
                    <a:pt x="1116095" y="226009"/>
                  </a:lnTo>
                  <a:lnTo>
                    <a:pt x="0" y="2260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609630"/>
              <a:endParaRPr lang="en-ZA" sz="1200">
                <a:solidFill>
                  <a:prstClr val="black"/>
                </a:solidFill>
                <a:latin typeface="Calibri"/>
              </a:endParaRPr>
            </a:p>
          </p:txBody>
        </p:sp>
        <p:sp>
          <p:nvSpPr>
            <p:cNvPr id="24" name="TextBox 7">
              <a:extLst>
                <a:ext uri="{FF2B5EF4-FFF2-40B4-BE49-F238E27FC236}">
                  <a16:creationId xmlns:a16="http://schemas.microsoft.com/office/drawing/2014/main" id="{7E916E1C-292E-84FC-8B46-C56D141B9597}"/>
                </a:ext>
              </a:extLst>
            </p:cNvPr>
            <p:cNvSpPr txBox="1"/>
            <p:nvPr/>
          </p:nvSpPr>
          <p:spPr>
            <a:xfrm rot="16200000">
              <a:off x="-137549" y="7683433"/>
              <a:ext cx="3523342" cy="805027"/>
            </a:xfrm>
            <a:prstGeom prst="rect">
              <a:avLst/>
            </a:prstGeom>
          </p:spPr>
          <p:txBody>
            <a:bodyPr wrap="square" lIns="0" tIns="0" rIns="0" bIns="0" rtlCol="0" anchor="t">
              <a:spAutoFit/>
            </a:bodyPr>
            <a:lstStyle/>
            <a:p>
              <a:pPr defTabSz="609630">
                <a:lnSpc>
                  <a:spcPts val="1915"/>
                </a:lnSpc>
                <a:spcBef>
                  <a:spcPct val="0"/>
                </a:spcBef>
              </a:pPr>
              <a:r>
                <a:rPr lang="en-US" sz="9200" b="1" spc="46" dirty="0">
                  <a:solidFill>
                    <a:srgbClr val="D40808"/>
                  </a:solidFill>
                  <a:latin typeface="Teko" panose="02000000000000000000" pitchFamily="2" charset="0"/>
                  <a:ea typeface="Tek Tall Arabic medium Bold"/>
                  <a:cs typeface="Teko" panose="02000000000000000000" pitchFamily="2" charset="0"/>
                  <a:sym typeface="Tek Tall Arabic medium Bold"/>
                </a:rPr>
                <a:t>STEP 5</a:t>
              </a:r>
            </a:p>
          </p:txBody>
        </p:sp>
      </p:grpSp>
    </p:spTree>
    <p:extLst>
      <p:ext uri="{BB962C8B-B14F-4D97-AF65-F5344CB8AC3E}">
        <p14:creationId xmlns:p14="http://schemas.microsoft.com/office/powerpoint/2010/main" val="10702743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2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20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20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C791D5-D146-F2C8-EC12-EC388E5C0954}"/>
            </a:ext>
          </a:extLst>
        </p:cNvPr>
        <p:cNvGrpSpPr/>
        <p:nvPr/>
      </p:nvGrpSpPr>
      <p:grpSpPr>
        <a:xfrm>
          <a:off x="0" y="0"/>
          <a:ext cx="0" cy="0"/>
          <a:chOff x="0" y="0"/>
          <a:chExt cx="0" cy="0"/>
        </a:xfrm>
      </p:grpSpPr>
      <p:grpSp>
        <p:nvGrpSpPr>
          <p:cNvPr id="13" name="Group 12">
            <a:extLst>
              <a:ext uri="{FF2B5EF4-FFF2-40B4-BE49-F238E27FC236}">
                <a16:creationId xmlns:a16="http://schemas.microsoft.com/office/drawing/2014/main" id="{2D7E562B-25D5-3487-164A-5C92D8FAF5F1}"/>
              </a:ext>
            </a:extLst>
          </p:cNvPr>
          <p:cNvGrpSpPr/>
          <p:nvPr/>
        </p:nvGrpSpPr>
        <p:grpSpPr>
          <a:xfrm>
            <a:off x="1" y="0"/>
            <a:ext cx="9983255" cy="6765710"/>
            <a:chOff x="0" y="15354"/>
            <a:chExt cx="14974883" cy="10148565"/>
          </a:xfrm>
        </p:grpSpPr>
        <p:sp>
          <p:nvSpPr>
            <p:cNvPr id="2" name="Freeform 2">
              <a:extLst>
                <a:ext uri="{FF2B5EF4-FFF2-40B4-BE49-F238E27FC236}">
                  <a16:creationId xmlns:a16="http://schemas.microsoft.com/office/drawing/2014/main" id="{30E27DA8-866C-3185-A146-AF9CD8C82ACB}"/>
                </a:ext>
              </a:extLst>
            </p:cNvPr>
            <p:cNvSpPr/>
            <p:nvPr/>
          </p:nvSpPr>
          <p:spPr>
            <a:xfrm flipV="1">
              <a:off x="0" y="15354"/>
              <a:ext cx="12961211" cy="3234816"/>
            </a:xfrm>
            <a:custGeom>
              <a:avLst/>
              <a:gdLst/>
              <a:ahLst/>
              <a:cxnLst/>
              <a:rect l="l" t="t" r="r" b="b"/>
              <a:pathLst>
                <a:path w="7634423" h="1447359">
                  <a:moveTo>
                    <a:pt x="0" y="1447359"/>
                  </a:moveTo>
                  <a:lnTo>
                    <a:pt x="7634424" y="1447359"/>
                  </a:lnTo>
                  <a:lnTo>
                    <a:pt x="7634424" y="0"/>
                  </a:lnTo>
                  <a:lnTo>
                    <a:pt x="0" y="0"/>
                  </a:lnTo>
                  <a:lnTo>
                    <a:pt x="0" y="1447359"/>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ZA" sz="1200" b="0" i="0" u="none" strike="noStrike" kern="1200" cap="none" spc="0" normalizeH="0" baseline="0" noProof="0">
                <a:ln>
                  <a:noFill/>
                </a:ln>
                <a:solidFill>
                  <a:prstClr val="black"/>
                </a:solidFill>
                <a:effectLst/>
                <a:uLnTx/>
                <a:uFillTx/>
                <a:latin typeface="Calibri"/>
                <a:ea typeface="+mn-ea"/>
                <a:cs typeface="+mn-cs"/>
              </a:endParaRPr>
            </a:p>
          </p:txBody>
        </p:sp>
        <p:sp>
          <p:nvSpPr>
            <p:cNvPr id="3" name="TextBox 3">
              <a:extLst>
                <a:ext uri="{FF2B5EF4-FFF2-40B4-BE49-F238E27FC236}">
                  <a16:creationId xmlns:a16="http://schemas.microsoft.com/office/drawing/2014/main" id="{BCDF553E-B7A8-C7BB-9159-4BBA488EBD50}"/>
                </a:ext>
              </a:extLst>
            </p:cNvPr>
            <p:cNvSpPr txBox="1"/>
            <p:nvPr/>
          </p:nvSpPr>
          <p:spPr>
            <a:xfrm rot="21434471">
              <a:off x="5928647" y="1707092"/>
              <a:ext cx="7160285" cy="1203021"/>
            </a:xfrm>
            <a:prstGeom prst="rect">
              <a:avLst/>
            </a:prstGeom>
          </p:spPr>
          <p:txBody>
            <a:bodyPr wrap="square" lIns="0" tIns="0" rIns="0" bIns="0" rtlCol="0" anchor="t">
              <a:spAutoFit/>
            </a:bodyPr>
            <a:lstStyle/>
            <a:p>
              <a:pPr marL="0" marR="0" lvl="0" indent="0" algn="ctr" defTabSz="609630" rtl="0" eaLnBrk="1" fontAlgn="auto" latinLnBrk="0" hangingPunct="1">
                <a:lnSpc>
                  <a:spcPts val="6125"/>
                </a:lnSpc>
                <a:spcBef>
                  <a:spcPct val="0"/>
                </a:spcBef>
                <a:spcAft>
                  <a:spcPts val="0"/>
                </a:spcAft>
                <a:buClrTx/>
                <a:buSzTx/>
                <a:buFontTx/>
                <a:buNone/>
                <a:tabLst/>
                <a:defRPr/>
              </a:pPr>
              <a:r>
                <a:rPr kumimoji="0" lang="en-US" sz="6400" b="0" i="0" u="none" strike="noStrike" kern="1200" cap="none" spc="149" normalizeH="0" baseline="0" noProof="0" dirty="0">
                  <a:ln>
                    <a:noFill/>
                  </a:ln>
                  <a:solidFill>
                    <a:srgbClr val="CF0A0A"/>
                  </a:solidFill>
                  <a:effectLst/>
                  <a:uLnTx/>
                  <a:uFillTx/>
                  <a:latin typeface="Anton" panose="00000500000000000000" pitchFamily="2" charset="0"/>
                  <a:ea typeface="Anton"/>
                  <a:cs typeface="Anton"/>
                  <a:sym typeface="Anton"/>
                </a:rPr>
                <a:t>Future Focus:</a:t>
              </a:r>
            </a:p>
          </p:txBody>
        </p:sp>
        <p:sp>
          <p:nvSpPr>
            <p:cNvPr id="4" name="Freeform 4">
              <a:extLst>
                <a:ext uri="{FF2B5EF4-FFF2-40B4-BE49-F238E27FC236}">
                  <a16:creationId xmlns:a16="http://schemas.microsoft.com/office/drawing/2014/main" id="{5B33FB99-ECE8-C62A-8BFA-E86ED8AB145E}"/>
                </a:ext>
              </a:extLst>
            </p:cNvPr>
            <p:cNvSpPr/>
            <p:nvPr/>
          </p:nvSpPr>
          <p:spPr>
            <a:xfrm>
              <a:off x="4602885" y="3212070"/>
              <a:ext cx="10371998" cy="6461161"/>
            </a:xfrm>
            <a:custGeom>
              <a:avLst/>
              <a:gdLst/>
              <a:ahLst/>
              <a:cxnLst/>
              <a:rect l="l" t="t" r="r" b="b"/>
              <a:pathLst>
                <a:path w="7035892" h="4661278">
                  <a:moveTo>
                    <a:pt x="0" y="0"/>
                  </a:moveTo>
                  <a:lnTo>
                    <a:pt x="7035892" y="0"/>
                  </a:lnTo>
                  <a:lnTo>
                    <a:pt x="7035892" y="4661278"/>
                  </a:lnTo>
                  <a:lnTo>
                    <a:pt x="0" y="4661278"/>
                  </a:lnTo>
                  <a:lnTo>
                    <a:pt x="0" y="0"/>
                  </a:lnTo>
                  <a:close/>
                </a:path>
              </a:pathLst>
            </a:custGeom>
            <a:blipFill>
              <a:blip r:embed="rId5"/>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ZA"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5" name="TextBox 5">
              <a:extLst>
                <a:ext uri="{FF2B5EF4-FFF2-40B4-BE49-F238E27FC236}">
                  <a16:creationId xmlns:a16="http://schemas.microsoft.com/office/drawing/2014/main" id="{50AF66BB-EC60-9313-917D-7E669762AD78}"/>
                </a:ext>
              </a:extLst>
            </p:cNvPr>
            <p:cNvSpPr txBox="1"/>
            <p:nvPr/>
          </p:nvSpPr>
          <p:spPr>
            <a:xfrm rot="21434471">
              <a:off x="5358516" y="2790156"/>
              <a:ext cx="8860737" cy="1428276"/>
            </a:xfrm>
            <a:prstGeom prst="rect">
              <a:avLst/>
            </a:prstGeom>
          </p:spPr>
          <p:txBody>
            <a:bodyPr lIns="0" tIns="0" rIns="0" bIns="0" rtlCol="0" anchor="t">
              <a:spAutoFit/>
            </a:bodyPr>
            <a:lstStyle/>
            <a:p>
              <a:pPr marL="0" marR="0" lvl="0" indent="0" algn="ctr" defTabSz="609630" rtl="0" eaLnBrk="1" fontAlgn="auto" latinLnBrk="0" hangingPunct="1">
                <a:lnSpc>
                  <a:spcPts val="6708"/>
                </a:lnSpc>
                <a:spcBef>
                  <a:spcPct val="0"/>
                </a:spcBef>
                <a:spcAft>
                  <a:spcPts val="0"/>
                </a:spcAft>
                <a:buClrTx/>
                <a:buSzTx/>
                <a:buFontTx/>
                <a:buNone/>
                <a:tabLst/>
                <a:defRPr/>
              </a:pPr>
              <a:r>
                <a:rPr kumimoji="0" lang="en-US" sz="8000" b="0" i="0" u="none" strike="noStrike" kern="1200" cap="none" spc="163" normalizeH="0" baseline="0" noProof="0" dirty="0">
                  <a:ln>
                    <a:noFill/>
                  </a:ln>
                  <a:solidFill>
                    <a:srgbClr val="1C3DB5"/>
                  </a:solidFill>
                  <a:effectLst/>
                  <a:uLnTx/>
                  <a:uFillTx/>
                  <a:latin typeface="Teko" panose="02000000000000000000" pitchFamily="2" charset="0"/>
                  <a:ea typeface="Tek Tall Arabic medium"/>
                  <a:cs typeface="Teko" panose="02000000000000000000" pitchFamily="2" charset="0"/>
                  <a:sym typeface="Tek Tall Arabic medium"/>
                </a:rPr>
                <a:t>THE WAY AHEAD</a:t>
              </a:r>
            </a:p>
          </p:txBody>
        </p:sp>
        <p:sp>
          <p:nvSpPr>
            <p:cNvPr id="9" name="TextBox 9">
              <a:extLst>
                <a:ext uri="{FF2B5EF4-FFF2-40B4-BE49-F238E27FC236}">
                  <a16:creationId xmlns:a16="http://schemas.microsoft.com/office/drawing/2014/main" id="{A05A59BA-9DF1-20E8-876C-C607508C59C7}"/>
                </a:ext>
              </a:extLst>
            </p:cNvPr>
            <p:cNvSpPr txBox="1"/>
            <p:nvPr/>
          </p:nvSpPr>
          <p:spPr>
            <a:xfrm>
              <a:off x="1728522" y="9030564"/>
              <a:ext cx="8919213" cy="298158"/>
            </a:xfrm>
            <a:prstGeom prst="rect">
              <a:avLst/>
            </a:prstGeom>
          </p:spPr>
          <p:txBody>
            <a:bodyPr wrap="square" lIns="0" tIns="0" rIns="0" bIns="0" rtlCol="0" anchor="t">
              <a:spAutoFit/>
            </a:bodyPr>
            <a:lstStyle/>
            <a:p>
              <a:pPr marL="0" marR="0" lvl="0" indent="0" algn="ctr" defTabSz="609630" rtl="0" eaLnBrk="1" fontAlgn="auto" latinLnBrk="0" hangingPunct="1">
                <a:lnSpc>
                  <a:spcPts val="1457"/>
                </a:lnSpc>
                <a:spcBef>
                  <a:spcPct val="0"/>
                </a:spcBef>
                <a:spcAft>
                  <a:spcPts val="0"/>
                </a:spcAft>
                <a:buClrTx/>
                <a:buSzTx/>
                <a:buFontTx/>
                <a:buNone/>
                <a:tabLst/>
                <a:defRPr/>
              </a:pPr>
              <a:r>
                <a:rPr kumimoji="0" lang="en-US" sz="1867" b="0" i="0" u="none" strike="noStrike" kern="1200" cap="none" spc="35" normalizeH="0" baseline="0" noProof="0" dirty="0">
                  <a:ln>
                    <a:noFill/>
                  </a:ln>
                  <a:solidFill>
                    <a:srgbClr val="012F71"/>
                  </a:solidFill>
                  <a:effectLst/>
                  <a:uLnTx/>
                  <a:uFillTx/>
                  <a:latin typeface="Calibri (MS)"/>
                  <a:ea typeface="Calibri (MS)"/>
                  <a:cs typeface="Calibri (MS)"/>
                  <a:sym typeface="Calibri (MS)"/>
                </a:rPr>
                <a:t>The Uniting Presbyterian Church of Southern Africa</a:t>
              </a:r>
            </a:p>
          </p:txBody>
        </p:sp>
        <p:sp>
          <p:nvSpPr>
            <p:cNvPr id="10" name="TextBox 10">
              <a:extLst>
                <a:ext uri="{FF2B5EF4-FFF2-40B4-BE49-F238E27FC236}">
                  <a16:creationId xmlns:a16="http://schemas.microsoft.com/office/drawing/2014/main" id="{F581AE26-DFCF-8278-DC51-7C10B8D314F7}"/>
                </a:ext>
              </a:extLst>
            </p:cNvPr>
            <p:cNvSpPr txBox="1"/>
            <p:nvPr/>
          </p:nvSpPr>
          <p:spPr>
            <a:xfrm>
              <a:off x="1728522" y="9661874"/>
              <a:ext cx="6168833" cy="298158"/>
            </a:xfrm>
            <a:prstGeom prst="rect">
              <a:avLst/>
            </a:prstGeom>
          </p:spPr>
          <p:txBody>
            <a:bodyPr wrap="square" lIns="0" tIns="0" rIns="0" bIns="0" rtlCol="0" anchor="t">
              <a:spAutoFit/>
            </a:bodyPr>
            <a:lstStyle/>
            <a:p>
              <a:pPr marL="0" marR="0" lvl="0" indent="0" algn="ctr" defTabSz="609630" rtl="0" eaLnBrk="1" fontAlgn="auto" latinLnBrk="0" hangingPunct="1">
                <a:lnSpc>
                  <a:spcPts val="1457"/>
                </a:lnSpc>
                <a:spcBef>
                  <a:spcPct val="0"/>
                </a:spcBef>
                <a:spcAft>
                  <a:spcPts val="0"/>
                </a:spcAft>
                <a:buClrTx/>
                <a:buSzTx/>
                <a:buFontTx/>
                <a:buNone/>
                <a:tabLst/>
                <a:defRPr/>
              </a:pPr>
              <a:r>
                <a:rPr kumimoji="0" lang="en-US" sz="1867" b="0" i="0" u="none" strike="noStrike" kern="1200" cap="none" spc="35" normalizeH="0" baseline="0" noProof="0" dirty="0">
                  <a:ln>
                    <a:noFill/>
                  </a:ln>
                  <a:solidFill>
                    <a:srgbClr val="012F71"/>
                  </a:solidFill>
                  <a:effectLst/>
                  <a:uLnTx/>
                  <a:uFillTx/>
                  <a:latin typeface="Calibri (MS)"/>
                  <a:ea typeface="Calibri (MS)"/>
                  <a:cs typeface="Calibri (MS)"/>
                  <a:sym typeface="Calibri (MS)"/>
                </a:rPr>
                <a:t>Mission &amp; Discipleship Committee</a:t>
              </a:r>
            </a:p>
          </p:txBody>
        </p:sp>
        <p:cxnSp>
          <p:nvCxnSpPr>
            <p:cNvPr id="12" name="Straight Connector 11">
              <a:extLst>
                <a:ext uri="{FF2B5EF4-FFF2-40B4-BE49-F238E27FC236}">
                  <a16:creationId xmlns:a16="http://schemas.microsoft.com/office/drawing/2014/main" id="{375C740C-481E-0E92-4258-60E5F4FE3F61}"/>
                </a:ext>
              </a:extLst>
            </p:cNvPr>
            <p:cNvCxnSpPr/>
            <p:nvPr/>
          </p:nvCxnSpPr>
          <p:spPr>
            <a:xfrm>
              <a:off x="1953183" y="9448176"/>
              <a:ext cx="7696200" cy="0"/>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11" name="Picture 10" descr="A blue and red cross with red and white lines&#10;&#10;Description automatically generated">
              <a:extLst>
                <a:ext uri="{FF2B5EF4-FFF2-40B4-BE49-F238E27FC236}">
                  <a16:creationId xmlns:a16="http://schemas.microsoft.com/office/drawing/2014/main" id="{A62FF09F-D65E-8B9C-03EB-216875819A4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3021" y="7810500"/>
              <a:ext cx="1744902" cy="2353419"/>
            </a:xfrm>
            <a:prstGeom prst="rect">
              <a:avLst/>
            </a:prstGeom>
          </p:spPr>
        </p:pic>
      </p:grpSp>
    </p:spTree>
    <p:extLst>
      <p:ext uri="{BB962C8B-B14F-4D97-AF65-F5344CB8AC3E}">
        <p14:creationId xmlns:p14="http://schemas.microsoft.com/office/powerpoint/2010/main" val="86332213"/>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C2B3A0-E1A2-987C-EB30-EEE5A028E516}"/>
            </a:ext>
          </a:extLst>
        </p:cNvPr>
        <p:cNvGrpSpPr/>
        <p:nvPr/>
      </p:nvGrpSpPr>
      <p:grpSpPr>
        <a:xfrm>
          <a:off x="0" y="0"/>
          <a:ext cx="0" cy="0"/>
          <a:chOff x="0" y="0"/>
          <a:chExt cx="0" cy="0"/>
        </a:xfrm>
      </p:grpSpPr>
      <p:pic>
        <p:nvPicPr>
          <p:cNvPr id="3" name="Picture 2" descr="A hand holding a crystal ball with a sunset in the background&#10;&#10;Description automatically generated">
            <a:extLst>
              <a:ext uri="{FF2B5EF4-FFF2-40B4-BE49-F238E27FC236}">
                <a16:creationId xmlns:a16="http://schemas.microsoft.com/office/drawing/2014/main" id="{85B61242-8F2D-7CC2-8644-57B7EE99BC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xtBox 2">
            <a:extLst>
              <a:ext uri="{FF2B5EF4-FFF2-40B4-BE49-F238E27FC236}">
                <a16:creationId xmlns:a16="http://schemas.microsoft.com/office/drawing/2014/main" id="{35DB0F5A-EE40-9BB4-5869-190C0136AE6D}"/>
              </a:ext>
            </a:extLst>
          </p:cNvPr>
          <p:cNvSpPr txBox="1"/>
          <p:nvPr/>
        </p:nvSpPr>
        <p:spPr>
          <a:xfrm>
            <a:off x="1952812" y="7411074"/>
            <a:ext cx="7962982" cy="896207"/>
          </a:xfrm>
          <a:prstGeom prst="rect">
            <a:avLst/>
          </a:prstGeom>
        </p:spPr>
        <p:txBody>
          <a:bodyPr wrap="square" lIns="0" tIns="0" rIns="0" bIns="0" rtlCol="0" anchor="t">
            <a:spAutoFit/>
          </a:bodyPr>
          <a:lstStyle/>
          <a:p>
            <a:pPr algn="ctr" defTabSz="609630">
              <a:lnSpc>
                <a:spcPts val="6125"/>
              </a:lnSpc>
              <a:spcBef>
                <a:spcPct val="0"/>
              </a:spcBef>
            </a:pPr>
            <a:r>
              <a:rPr lang="en-US" sz="9200" spc="149" dirty="0">
                <a:solidFill>
                  <a:srgbClr val="CF0A0A"/>
                </a:solidFill>
                <a:latin typeface="Anton"/>
                <a:ea typeface="Anton"/>
                <a:cs typeface="Anton"/>
                <a:sym typeface="Anton"/>
              </a:rPr>
              <a:t>Vision in a Day</a:t>
            </a:r>
          </a:p>
        </p:txBody>
      </p:sp>
      <p:pic>
        <p:nvPicPr>
          <p:cNvPr id="2" name="Picture 1" descr="A hand holding a crystal ball with a sunset in the background&#10;&#10;Description automatically generated">
            <a:extLst>
              <a:ext uri="{FF2B5EF4-FFF2-40B4-BE49-F238E27FC236}">
                <a16:creationId xmlns:a16="http://schemas.microsoft.com/office/drawing/2014/main" id="{C42A8E10-F071-A17C-3CD4-D5CF8096A10C}"/>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6574" l="10000" r="90000">
                        <a14:foregroundMark x1="29115" y1="96019" x2="51615" y2="37315"/>
                        <a14:foregroundMark x1="42188" y1="91204" x2="54063" y2="83704"/>
                        <a14:foregroundMark x1="54063" y1="83704" x2="61198" y2="72685"/>
                        <a14:foregroundMark x1="23281" y1="96574" x2="29115" y2="91574"/>
                        <a14:foregroundMark x1="36094" y1="94537" x2="51563" y2="57963"/>
                        <a14:foregroundMark x1="51563" y1="57963" x2="55781" y2="40370"/>
                        <a14:foregroundMark x1="23385" y1="60463" x2="53385" y2="89074"/>
                        <a14:foregroundMark x1="56094" y1="93519" x2="60521" y2="85648"/>
                        <a14:foregroundMark x1="60521" y1="85648" x2="62500" y2="74259"/>
                        <a14:foregroundMark x1="62500" y1="74259" x2="62500" y2="72500"/>
                        <a14:foregroundMark x1="61615" y1="95093" x2="64635" y2="89815"/>
                        <a14:foregroundMark x1="64635" y1="89815" x2="65938" y2="78519"/>
                        <a14:foregroundMark x1="65938" y1="78519" x2="65781" y2="77130"/>
                        <a14:foregroundMark x1="58490" y1="61296" x2="55417" y2="33056"/>
                        <a14:foregroundMark x1="55417" y1="33056" x2="55208" y2="32870"/>
                        <a14:foregroundMark x1="44688" y1="33241" x2="56094" y2="71852"/>
                        <a14:foregroundMark x1="46198" y1="95278" x2="62083" y2="94259"/>
                        <a14:foregroundMark x1="62083" y1="94259" x2="62083" y2="94259"/>
                        <a14:foregroundMark x1="40677" y1="56204" x2="65521" y2="63148"/>
                        <a14:backgroundMark x1="16510" y1="37685" x2="30990" y2="20463"/>
                        <a14:backgroundMark x1="70104" y1="35741" x2="82292" y2="76481"/>
                        <a14:backgroundMark x1="82292" y1="76481" x2="82292" y2="76481"/>
                        <a14:backgroundMark x1="29323" y1="52593" x2="31510" y2="42500"/>
                      </a14:backgroundRemoval>
                    </a14:imgEffect>
                  </a14:imgLayer>
                </a14:imgProps>
              </a:ext>
              <a:ext uri="{28A0092B-C50C-407E-A947-70E740481C1C}">
                <a14:useLocalDpi xmlns:a14="http://schemas.microsoft.com/office/drawing/2010/main" val="0"/>
              </a:ext>
            </a:extLst>
          </a:blip>
          <a:stretch>
            <a:fillRect/>
          </a:stretch>
        </p:blipFill>
        <p:spPr>
          <a:xfrm>
            <a:off x="23627" y="0"/>
            <a:ext cx="12192000" cy="6858000"/>
          </a:xfrm>
          <a:prstGeom prst="rect">
            <a:avLst/>
          </a:prstGeom>
        </p:spPr>
      </p:pic>
      <p:sp>
        <p:nvSpPr>
          <p:cNvPr id="5" name="TextBox 3">
            <a:extLst>
              <a:ext uri="{FF2B5EF4-FFF2-40B4-BE49-F238E27FC236}">
                <a16:creationId xmlns:a16="http://schemas.microsoft.com/office/drawing/2014/main" id="{ACB1489E-96F8-AF62-15F1-171572652C51}"/>
              </a:ext>
            </a:extLst>
          </p:cNvPr>
          <p:cNvSpPr txBox="1"/>
          <p:nvPr/>
        </p:nvSpPr>
        <p:spPr>
          <a:xfrm rot="21549869">
            <a:off x="2296730" y="8764712"/>
            <a:ext cx="7645794" cy="551433"/>
          </a:xfrm>
          <a:prstGeom prst="rect">
            <a:avLst/>
          </a:prstGeom>
        </p:spPr>
        <p:txBody>
          <a:bodyPr wrap="square" lIns="0" tIns="0" rIns="0" bIns="0" rtlCol="0" anchor="t">
            <a:spAutoFit/>
          </a:bodyPr>
          <a:lstStyle/>
          <a:p>
            <a:pPr algn="ctr" defTabSz="609630">
              <a:lnSpc>
                <a:spcPts val="3564"/>
              </a:lnSpc>
              <a:spcBef>
                <a:spcPct val="0"/>
              </a:spcBef>
            </a:pPr>
            <a:r>
              <a:rPr lang="en-US" sz="5334" spc="86" dirty="0">
                <a:solidFill>
                  <a:srgbClr val="1C3DB5"/>
                </a:solidFill>
                <a:latin typeface="Teko" panose="02000000000000000000" pitchFamily="2" charset="0"/>
                <a:ea typeface="Tek Tall Arabic medium"/>
                <a:cs typeface="Teko" panose="02000000000000000000" pitchFamily="2" charset="0"/>
                <a:sym typeface="Tek Tall Arabic medium"/>
              </a:rPr>
              <a:t>Developing a Picture of the Future</a:t>
            </a:r>
          </a:p>
        </p:txBody>
      </p:sp>
      <p:grpSp>
        <p:nvGrpSpPr>
          <p:cNvPr id="6" name="Group 18">
            <a:extLst>
              <a:ext uri="{FF2B5EF4-FFF2-40B4-BE49-F238E27FC236}">
                <a16:creationId xmlns:a16="http://schemas.microsoft.com/office/drawing/2014/main" id="{CA9A704B-181F-4D72-E88F-920017A9D995}"/>
              </a:ext>
            </a:extLst>
          </p:cNvPr>
          <p:cNvGrpSpPr/>
          <p:nvPr/>
        </p:nvGrpSpPr>
        <p:grpSpPr>
          <a:xfrm>
            <a:off x="13157200" y="5003800"/>
            <a:ext cx="2766731" cy="1446783"/>
            <a:chOff x="0" y="0"/>
            <a:chExt cx="3095063" cy="1369565"/>
          </a:xfrm>
        </p:grpSpPr>
        <p:sp>
          <p:nvSpPr>
            <p:cNvPr id="7" name="Freeform 19">
              <a:extLst>
                <a:ext uri="{FF2B5EF4-FFF2-40B4-BE49-F238E27FC236}">
                  <a16:creationId xmlns:a16="http://schemas.microsoft.com/office/drawing/2014/main" id="{94F9D14E-3314-F3AF-320F-42437745C311}"/>
                </a:ext>
              </a:extLst>
            </p:cNvPr>
            <p:cNvSpPr/>
            <p:nvPr/>
          </p:nvSpPr>
          <p:spPr>
            <a:xfrm>
              <a:off x="0" y="0"/>
              <a:ext cx="3095063" cy="1369565"/>
            </a:xfrm>
            <a:custGeom>
              <a:avLst/>
              <a:gdLst/>
              <a:ahLst/>
              <a:cxnLst/>
              <a:rect l="l" t="t" r="r" b="b"/>
              <a:pathLst>
                <a:path w="3095063" h="1369565">
                  <a:moveTo>
                    <a:pt x="0" y="0"/>
                  </a:moveTo>
                  <a:lnTo>
                    <a:pt x="3095063" y="0"/>
                  </a:lnTo>
                  <a:lnTo>
                    <a:pt x="3095063" y="1369565"/>
                  </a:lnTo>
                  <a:lnTo>
                    <a:pt x="0" y="136956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defTabSz="609630"/>
              <a:endParaRPr lang="en-ZA" sz="1200" dirty="0">
                <a:solidFill>
                  <a:prstClr val="black"/>
                </a:solidFill>
                <a:latin typeface="Calibri"/>
              </a:endParaRPr>
            </a:p>
          </p:txBody>
        </p:sp>
        <p:sp>
          <p:nvSpPr>
            <p:cNvPr id="8" name="TextBox 20">
              <a:extLst>
                <a:ext uri="{FF2B5EF4-FFF2-40B4-BE49-F238E27FC236}">
                  <a16:creationId xmlns:a16="http://schemas.microsoft.com/office/drawing/2014/main" id="{380F918A-C7E9-5FBC-4D2E-12B98B7C9C42}"/>
                </a:ext>
              </a:extLst>
            </p:cNvPr>
            <p:cNvSpPr txBox="1"/>
            <p:nvPr/>
          </p:nvSpPr>
          <p:spPr>
            <a:xfrm rot="21434471">
              <a:off x="121060" y="586915"/>
              <a:ext cx="2852942" cy="293718"/>
            </a:xfrm>
            <a:prstGeom prst="rect">
              <a:avLst/>
            </a:prstGeom>
          </p:spPr>
          <p:txBody>
            <a:bodyPr lIns="0" tIns="0" rIns="0" bIns="0" rtlCol="0" anchor="t">
              <a:spAutoFit/>
            </a:bodyPr>
            <a:lstStyle/>
            <a:p>
              <a:pPr algn="ctr" defTabSz="609630">
                <a:lnSpc>
                  <a:spcPts val="2213"/>
                </a:lnSpc>
                <a:spcBef>
                  <a:spcPct val="0"/>
                </a:spcBef>
              </a:pPr>
              <a:r>
                <a:rPr lang="en-US" sz="2933" spc="53" dirty="0">
                  <a:solidFill>
                    <a:srgbClr val="FFFFFF"/>
                  </a:solidFill>
                  <a:latin typeface="Anton"/>
                  <a:ea typeface="Anton"/>
                  <a:cs typeface="Anton"/>
                  <a:sym typeface="Anton"/>
                </a:rPr>
                <a:t>SESSION 4</a:t>
              </a:r>
            </a:p>
          </p:txBody>
        </p:sp>
      </p:grpSp>
    </p:spTree>
    <p:extLst>
      <p:ext uri="{BB962C8B-B14F-4D97-AF65-F5344CB8AC3E}">
        <p14:creationId xmlns:p14="http://schemas.microsoft.com/office/powerpoint/2010/main" val="955667913"/>
      </p:ext>
    </p:extLst>
  </p:cSld>
  <p:clrMapOvr>
    <a:masterClrMapping/>
  </p:clrMapOvr>
  <mc:AlternateContent xmlns:mc="http://schemas.openxmlformats.org/markup-compatibility/2006" xmlns:p14="http://schemas.microsoft.com/office/powerpoint/2010/main">
    <mc:Choice Requires="p14">
      <p:transition spd="slow" p14:dur="1750" advClick="0" advTm="0">
        <p:fade/>
      </p:transition>
    </mc:Choice>
    <mc:Fallback xmlns="">
      <p:transition spd="slow" advClick="0" advTm="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ACA390-2622-7112-18D4-F1896E3657DE}"/>
            </a:ext>
          </a:extLst>
        </p:cNvPr>
        <p:cNvGrpSpPr/>
        <p:nvPr/>
      </p:nvGrpSpPr>
      <p:grpSpPr>
        <a:xfrm>
          <a:off x="0" y="0"/>
          <a:ext cx="0" cy="0"/>
          <a:chOff x="0" y="0"/>
          <a:chExt cx="0" cy="0"/>
        </a:xfrm>
      </p:grpSpPr>
      <p:pic>
        <p:nvPicPr>
          <p:cNvPr id="3" name="Picture 2" descr="A hand holding a crystal ball with a sunset in the background&#10;&#10;Description automatically generated">
            <a:extLst>
              <a:ext uri="{FF2B5EF4-FFF2-40B4-BE49-F238E27FC236}">
                <a16:creationId xmlns:a16="http://schemas.microsoft.com/office/drawing/2014/main" id="{F2B9B561-4429-5BB0-E0F1-F8C82E540A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xtBox 2">
            <a:extLst>
              <a:ext uri="{FF2B5EF4-FFF2-40B4-BE49-F238E27FC236}">
                <a16:creationId xmlns:a16="http://schemas.microsoft.com/office/drawing/2014/main" id="{7A1FE554-DB53-BD1C-19F8-CF7A9EC7E389}"/>
              </a:ext>
            </a:extLst>
          </p:cNvPr>
          <p:cNvSpPr txBox="1"/>
          <p:nvPr/>
        </p:nvSpPr>
        <p:spPr>
          <a:xfrm>
            <a:off x="2114509" y="1397001"/>
            <a:ext cx="7962982" cy="896207"/>
          </a:xfrm>
          <a:prstGeom prst="rect">
            <a:avLst/>
          </a:prstGeom>
        </p:spPr>
        <p:txBody>
          <a:bodyPr wrap="square" lIns="0" tIns="0" rIns="0" bIns="0" rtlCol="0" anchor="t">
            <a:spAutoFit/>
          </a:bodyPr>
          <a:lstStyle/>
          <a:p>
            <a:pPr algn="ctr" defTabSz="609630">
              <a:lnSpc>
                <a:spcPts val="6125"/>
              </a:lnSpc>
              <a:spcBef>
                <a:spcPct val="0"/>
              </a:spcBef>
            </a:pPr>
            <a:r>
              <a:rPr lang="en-US" sz="9200" spc="149" dirty="0">
                <a:solidFill>
                  <a:srgbClr val="CF0A0A"/>
                </a:solidFill>
                <a:effectLst>
                  <a:outerShdw blurRad="38100" dist="38100" dir="2700000" algn="tl">
                    <a:srgbClr val="000000">
                      <a:alpha val="43137"/>
                    </a:srgbClr>
                  </a:outerShdw>
                </a:effectLst>
                <a:latin typeface="Anton"/>
                <a:ea typeface="Anton"/>
                <a:cs typeface="Anton"/>
                <a:sym typeface="Anton"/>
              </a:rPr>
              <a:t>Vision in a Day</a:t>
            </a:r>
          </a:p>
        </p:txBody>
      </p:sp>
      <p:pic>
        <p:nvPicPr>
          <p:cNvPr id="2" name="Picture 1" descr="A hand holding a crystal ball with a sunset in the background&#10;&#10;Description automatically generated">
            <a:extLst>
              <a:ext uri="{FF2B5EF4-FFF2-40B4-BE49-F238E27FC236}">
                <a16:creationId xmlns:a16="http://schemas.microsoft.com/office/drawing/2014/main" id="{1EEB116B-2B98-C31A-ED5E-45E5BAF6F7AA}"/>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6574" l="10000" r="90000">
                        <a14:foregroundMark x1="29115" y1="96019" x2="51615" y2="37315"/>
                        <a14:foregroundMark x1="42188" y1="91204" x2="54063" y2="83704"/>
                        <a14:foregroundMark x1="54063" y1="83704" x2="61198" y2="72685"/>
                        <a14:foregroundMark x1="23281" y1="96574" x2="29115" y2="91574"/>
                        <a14:foregroundMark x1="36094" y1="94537" x2="51563" y2="57963"/>
                        <a14:foregroundMark x1="51563" y1="57963" x2="55781" y2="40370"/>
                        <a14:foregroundMark x1="23385" y1="60463" x2="53385" y2="89074"/>
                        <a14:foregroundMark x1="56094" y1="93519" x2="60521" y2="85648"/>
                        <a14:foregroundMark x1="60521" y1="85648" x2="62500" y2="74259"/>
                        <a14:foregroundMark x1="62500" y1="74259" x2="62500" y2="72500"/>
                        <a14:foregroundMark x1="61615" y1="95093" x2="64635" y2="89815"/>
                        <a14:foregroundMark x1="64635" y1="89815" x2="65938" y2="78519"/>
                        <a14:foregroundMark x1="65938" y1="78519" x2="65781" y2="77130"/>
                        <a14:foregroundMark x1="58490" y1="61296" x2="55417" y2="33056"/>
                        <a14:foregroundMark x1="55417" y1="33056" x2="55208" y2="32870"/>
                        <a14:foregroundMark x1="44688" y1="33241" x2="56094" y2="71852"/>
                        <a14:foregroundMark x1="46198" y1="95278" x2="62083" y2="94259"/>
                        <a14:foregroundMark x1="62083" y1="94259" x2="62083" y2="94259"/>
                        <a14:foregroundMark x1="40677" y1="56204" x2="65521" y2="63148"/>
                        <a14:backgroundMark x1="16510" y1="37685" x2="30990" y2="20463"/>
                        <a14:backgroundMark x1="70104" y1="35741" x2="82292" y2="76481"/>
                        <a14:backgroundMark x1="82292" y1="76481" x2="82292" y2="76481"/>
                        <a14:backgroundMark x1="29323" y1="52593" x2="31510" y2="42500"/>
                      </a14:backgroundRemoval>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xtBox 3">
            <a:extLst>
              <a:ext uri="{FF2B5EF4-FFF2-40B4-BE49-F238E27FC236}">
                <a16:creationId xmlns:a16="http://schemas.microsoft.com/office/drawing/2014/main" id="{26EFF2B1-DA89-AB48-E961-1ECDACB030B7}"/>
              </a:ext>
            </a:extLst>
          </p:cNvPr>
          <p:cNvSpPr txBox="1"/>
          <p:nvPr/>
        </p:nvSpPr>
        <p:spPr>
          <a:xfrm rot="21549869">
            <a:off x="2353353" y="2323797"/>
            <a:ext cx="7485292" cy="551433"/>
          </a:xfrm>
          <a:prstGeom prst="rect">
            <a:avLst/>
          </a:prstGeom>
        </p:spPr>
        <p:txBody>
          <a:bodyPr wrap="square" lIns="0" tIns="0" rIns="0" bIns="0" rtlCol="0" anchor="t">
            <a:spAutoFit/>
          </a:bodyPr>
          <a:lstStyle/>
          <a:p>
            <a:pPr algn="ctr" defTabSz="609630">
              <a:lnSpc>
                <a:spcPts val="3564"/>
              </a:lnSpc>
              <a:spcBef>
                <a:spcPct val="0"/>
              </a:spcBef>
            </a:pPr>
            <a:r>
              <a:rPr lang="en-US" sz="5334" spc="86" dirty="0">
                <a:solidFill>
                  <a:srgbClr val="1C3DB5"/>
                </a:solidFill>
                <a:latin typeface="Teko" panose="02000000000000000000" pitchFamily="2" charset="0"/>
                <a:ea typeface="Tek Tall Arabic medium"/>
                <a:cs typeface="Teko" panose="02000000000000000000" pitchFamily="2" charset="0"/>
                <a:sym typeface="Tek Tall Arabic medium"/>
              </a:rPr>
              <a:t>Developing a Picture of the Future</a:t>
            </a:r>
          </a:p>
        </p:txBody>
      </p:sp>
      <p:grpSp>
        <p:nvGrpSpPr>
          <p:cNvPr id="6" name="Group 18">
            <a:extLst>
              <a:ext uri="{FF2B5EF4-FFF2-40B4-BE49-F238E27FC236}">
                <a16:creationId xmlns:a16="http://schemas.microsoft.com/office/drawing/2014/main" id="{4A83FAD9-7555-09A9-F7D5-7FAFB434D587}"/>
              </a:ext>
            </a:extLst>
          </p:cNvPr>
          <p:cNvGrpSpPr/>
          <p:nvPr/>
        </p:nvGrpSpPr>
        <p:grpSpPr>
          <a:xfrm>
            <a:off x="9194801" y="5257800"/>
            <a:ext cx="2766731" cy="1446783"/>
            <a:chOff x="0" y="0"/>
            <a:chExt cx="3095063" cy="1369565"/>
          </a:xfrm>
        </p:grpSpPr>
        <p:sp>
          <p:nvSpPr>
            <p:cNvPr id="7" name="Freeform 19">
              <a:extLst>
                <a:ext uri="{FF2B5EF4-FFF2-40B4-BE49-F238E27FC236}">
                  <a16:creationId xmlns:a16="http://schemas.microsoft.com/office/drawing/2014/main" id="{ADA1071C-BFE8-C20B-BB3E-5623B3A9A26E}"/>
                </a:ext>
              </a:extLst>
            </p:cNvPr>
            <p:cNvSpPr/>
            <p:nvPr/>
          </p:nvSpPr>
          <p:spPr>
            <a:xfrm>
              <a:off x="0" y="0"/>
              <a:ext cx="3095063" cy="1369565"/>
            </a:xfrm>
            <a:custGeom>
              <a:avLst/>
              <a:gdLst/>
              <a:ahLst/>
              <a:cxnLst/>
              <a:rect l="l" t="t" r="r" b="b"/>
              <a:pathLst>
                <a:path w="3095063" h="1369565">
                  <a:moveTo>
                    <a:pt x="0" y="0"/>
                  </a:moveTo>
                  <a:lnTo>
                    <a:pt x="3095063" y="0"/>
                  </a:lnTo>
                  <a:lnTo>
                    <a:pt x="3095063" y="1369565"/>
                  </a:lnTo>
                  <a:lnTo>
                    <a:pt x="0" y="136956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defTabSz="609630"/>
              <a:endParaRPr lang="en-ZA" sz="1200">
                <a:solidFill>
                  <a:prstClr val="black"/>
                </a:solidFill>
                <a:latin typeface="Calibri"/>
              </a:endParaRPr>
            </a:p>
          </p:txBody>
        </p:sp>
        <p:sp>
          <p:nvSpPr>
            <p:cNvPr id="8" name="TextBox 20">
              <a:extLst>
                <a:ext uri="{FF2B5EF4-FFF2-40B4-BE49-F238E27FC236}">
                  <a16:creationId xmlns:a16="http://schemas.microsoft.com/office/drawing/2014/main" id="{0CAF8B94-88C6-41F5-4171-17C172B2BBD2}"/>
                </a:ext>
              </a:extLst>
            </p:cNvPr>
            <p:cNvSpPr txBox="1"/>
            <p:nvPr/>
          </p:nvSpPr>
          <p:spPr>
            <a:xfrm rot="21434471">
              <a:off x="121060" y="586915"/>
              <a:ext cx="2852942" cy="293718"/>
            </a:xfrm>
            <a:prstGeom prst="rect">
              <a:avLst/>
            </a:prstGeom>
          </p:spPr>
          <p:txBody>
            <a:bodyPr lIns="0" tIns="0" rIns="0" bIns="0" rtlCol="0" anchor="t">
              <a:spAutoFit/>
            </a:bodyPr>
            <a:lstStyle/>
            <a:p>
              <a:pPr algn="ctr" defTabSz="609630">
                <a:lnSpc>
                  <a:spcPts val="2213"/>
                </a:lnSpc>
                <a:spcBef>
                  <a:spcPct val="0"/>
                </a:spcBef>
              </a:pPr>
              <a:r>
                <a:rPr lang="en-US" sz="2933" spc="53" dirty="0">
                  <a:solidFill>
                    <a:srgbClr val="FFFFFF"/>
                  </a:solidFill>
                  <a:latin typeface="Anton"/>
                  <a:ea typeface="Anton"/>
                  <a:cs typeface="Anton"/>
                  <a:sym typeface="Anton"/>
                </a:rPr>
                <a:t>SESSION 4</a:t>
              </a:r>
            </a:p>
          </p:txBody>
        </p:sp>
      </p:grpSp>
    </p:spTree>
    <p:extLst>
      <p:ext uri="{BB962C8B-B14F-4D97-AF65-F5344CB8AC3E}">
        <p14:creationId xmlns:p14="http://schemas.microsoft.com/office/powerpoint/2010/main" val="31657934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D6CFD44E-EC5E-4876-4DD6-CEC2E82D753F}"/>
            </a:ext>
          </a:extLst>
        </p:cNvPr>
        <p:cNvGrpSpPr/>
        <p:nvPr/>
      </p:nvGrpSpPr>
      <p:grpSpPr>
        <a:xfrm>
          <a:off x="0" y="0"/>
          <a:ext cx="0" cy="0"/>
          <a:chOff x="0" y="0"/>
          <a:chExt cx="0" cy="0"/>
        </a:xfrm>
      </p:grpSpPr>
      <p:grpSp>
        <p:nvGrpSpPr>
          <p:cNvPr id="4" name="Group 4">
            <a:extLst>
              <a:ext uri="{FF2B5EF4-FFF2-40B4-BE49-F238E27FC236}">
                <a16:creationId xmlns:a16="http://schemas.microsoft.com/office/drawing/2014/main" id="{C63C8553-98CA-F9DA-319F-CD0E7D3C120A}"/>
              </a:ext>
            </a:extLst>
          </p:cNvPr>
          <p:cNvGrpSpPr/>
          <p:nvPr/>
        </p:nvGrpSpPr>
        <p:grpSpPr>
          <a:xfrm>
            <a:off x="2739420" y="-25400"/>
            <a:ext cx="1197429" cy="775404"/>
            <a:chOff x="0" y="0"/>
            <a:chExt cx="3095063" cy="1369565"/>
          </a:xfrm>
        </p:grpSpPr>
        <p:sp>
          <p:nvSpPr>
            <p:cNvPr id="5" name="Freeform 5">
              <a:extLst>
                <a:ext uri="{FF2B5EF4-FFF2-40B4-BE49-F238E27FC236}">
                  <a16:creationId xmlns:a16="http://schemas.microsoft.com/office/drawing/2014/main" id="{BF57A7E2-5811-1161-1169-5CF7AF26EA7E}"/>
                </a:ext>
              </a:extLst>
            </p:cNvPr>
            <p:cNvSpPr/>
            <p:nvPr/>
          </p:nvSpPr>
          <p:spPr>
            <a:xfrm>
              <a:off x="0" y="0"/>
              <a:ext cx="3095063" cy="1369565"/>
            </a:xfrm>
            <a:custGeom>
              <a:avLst/>
              <a:gdLst/>
              <a:ahLst/>
              <a:cxnLst/>
              <a:rect l="l" t="t" r="r" b="b"/>
              <a:pathLst>
                <a:path w="3095063" h="1369565">
                  <a:moveTo>
                    <a:pt x="0" y="0"/>
                  </a:moveTo>
                  <a:lnTo>
                    <a:pt x="3095063" y="0"/>
                  </a:lnTo>
                  <a:lnTo>
                    <a:pt x="3095063" y="1369565"/>
                  </a:lnTo>
                  <a:lnTo>
                    <a:pt x="0" y="136956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pPr defTabSz="609630"/>
              <a:endParaRPr lang="en-ZA" sz="1200">
                <a:solidFill>
                  <a:prstClr val="black"/>
                </a:solidFill>
                <a:latin typeface="Calibri"/>
              </a:endParaRPr>
            </a:p>
          </p:txBody>
        </p:sp>
        <p:sp>
          <p:nvSpPr>
            <p:cNvPr id="6" name="TextBox 6">
              <a:extLst>
                <a:ext uri="{FF2B5EF4-FFF2-40B4-BE49-F238E27FC236}">
                  <a16:creationId xmlns:a16="http://schemas.microsoft.com/office/drawing/2014/main" id="{BFB29766-133B-2542-F53C-5B519CFB0E5F}"/>
                </a:ext>
              </a:extLst>
            </p:cNvPr>
            <p:cNvSpPr txBox="1"/>
            <p:nvPr/>
          </p:nvSpPr>
          <p:spPr>
            <a:xfrm rot="21434471">
              <a:off x="121060" y="419354"/>
              <a:ext cx="2852941" cy="452899"/>
            </a:xfrm>
            <a:prstGeom prst="rect">
              <a:avLst/>
            </a:prstGeom>
          </p:spPr>
          <p:txBody>
            <a:bodyPr lIns="0" tIns="0" rIns="0" bIns="0" rtlCol="0" anchor="t">
              <a:spAutoFit/>
            </a:bodyPr>
            <a:lstStyle/>
            <a:p>
              <a:pPr algn="ctr" defTabSz="609630">
                <a:lnSpc>
                  <a:spcPts val="2213"/>
                </a:lnSpc>
                <a:spcBef>
                  <a:spcPct val="0"/>
                </a:spcBef>
              </a:pPr>
              <a:r>
                <a:rPr lang="en-US" sz="1333" spc="53" dirty="0">
                  <a:solidFill>
                    <a:srgbClr val="FFFFFF"/>
                  </a:solidFill>
                  <a:latin typeface="Anton"/>
                  <a:ea typeface="Anton"/>
                  <a:cs typeface="Anton"/>
                  <a:sym typeface="Anton"/>
                </a:rPr>
                <a:t>SESSION 4</a:t>
              </a:r>
            </a:p>
          </p:txBody>
        </p:sp>
      </p:grpSp>
      <p:grpSp>
        <p:nvGrpSpPr>
          <p:cNvPr id="8" name="Group 11">
            <a:extLst>
              <a:ext uri="{FF2B5EF4-FFF2-40B4-BE49-F238E27FC236}">
                <a16:creationId xmlns:a16="http://schemas.microsoft.com/office/drawing/2014/main" id="{E92922BC-5348-98EC-D145-2B783772A810}"/>
              </a:ext>
            </a:extLst>
          </p:cNvPr>
          <p:cNvGrpSpPr/>
          <p:nvPr/>
        </p:nvGrpSpPr>
        <p:grpSpPr>
          <a:xfrm>
            <a:off x="3200400" y="1283117"/>
            <a:ext cx="8156701" cy="988223"/>
            <a:chOff x="0" y="0"/>
            <a:chExt cx="4131838" cy="500590"/>
          </a:xfrm>
        </p:grpSpPr>
        <p:sp>
          <p:nvSpPr>
            <p:cNvPr id="9" name="Freeform 12">
              <a:extLst>
                <a:ext uri="{FF2B5EF4-FFF2-40B4-BE49-F238E27FC236}">
                  <a16:creationId xmlns:a16="http://schemas.microsoft.com/office/drawing/2014/main" id="{6DBB77E4-F7F9-3D27-3752-C2FD51212092}"/>
                </a:ext>
              </a:extLst>
            </p:cNvPr>
            <p:cNvSpPr/>
            <p:nvPr/>
          </p:nvSpPr>
          <p:spPr>
            <a:xfrm>
              <a:off x="0" y="0"/>
              <a:ext cx="500590" cy="500590"/>
            </a:xfrm>
            <a:custGeom>
              <a:avLst/>
              <a:gdLst/>
              <a:ahLst/>
              <a:cxnLst/>
              <a:rect l="l" t="t" r="r" b="b"/>
              <a:pathLst>
                <a:path w="500590" h="500590">
                  <a:moveTo>
                    <a:pt x="0" y="0"/>
                  </a:moveTo>
                  <a:lnTo>
                    <a:pt x="500590" y="0"/>
                  </a:lnTo>
                  <a:lnTo>
                    <a:pt x="500590" y="500590"/>
                  </a:lnTo>
                  <a:lnTo>
                    <a:pt x="0" y="50059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609630"/>
              <a:endParaRPr lang="en-ZA" sz="2133">
                <a:solidFill>
                  <a:prstClr val="white"/>
                </a:solidFill>
                <a:latin typeface="Calibri"/>
              </a:endParaRPr>
            </a:p>
          </p:txBody>
        </p:sp>
        <p:sp>
          <p:nvSpPr>
            <p:cNvPr id="10" name="TextBox 13">
              <a:extLst>
                <a:ext uri="{FF2B5EF4-FFF2-40B4-BE49-F238E27FC236}">
                  <a16:creationId xmlns:a16="http://schemas.microsoft.com/office/drawing/2014/main" id="{0A9AAE99-8536-01FC-3E8E-CD0F45073470}"/>
                </a:ext>
              </a:extLst>
            </p:cNvPr>
            <p:cNvSpPr txBox="1"/>
            <p:nvPr/>
          </p:nvSpPr>
          <p:spPr>
            <a:xfrm>
              <a:off x="606696" y="286155"/>
              <a:ext cx="3525142" cy="202028"/>
            </a:xfrm>
            <a:prstGeom prst="rect">
              <a:avLst/>
            </a:prstGeom>
          </p:spPr>
          <p:txBody>
            <a:bodyPr lIns="0" tIns="0" rIns="0" bIns="0" rtlCol="0" anchor="t">
              <a:spAutoFit/>
            </a:bodyPr>
            <a:lstStyle/>
            <a:p>
              <a:pPr defTabSz="609630">
                <a:lnSpc>
                  <a:spcPts val="1795"/>
                </a:lnSpc>
                <a:spcBef>
                  <a:spcPct val="0"/>
                </a:spcBef>
              </a:pPr>
              <a:r>
                <a:rPr lang="en-US" sz="5867" spc="43" dirty="0">
                  <a:solidFill>
                    <a:prstClr val="white"/>
                  </a:solidFill>
                  <a:latin typeface="Teko" panose="02000000000000000000" pitchFamily="2" charset="0"/>
                  <a:ea typeface="Tek Tall Arabic medium"/>
                  <a:cs typeface="Teko" panose="02000000000000000000" pitchFamily="2" charset="0"/>
                  <a:sym typeface="Tek Tall Arabic medium"/>
                </a:rPr>
                <a:t>AIMS OF THIS SESSION</a:t>
              </a:r>
            </a:p>
          </p:txBody>
        </p:sp>
      </p:grpSp>
      <p:sp>
        <p:nvSpPr>
          <p:cNvPr id="11" name="Rectangle 1">
            <a:extLst>
              <a:ext uri="{FF2B5EF4-FFF2-40B4-BE49-F238E27FC236}">
                <a16:creationId xmlns:a16="http://schemas.microsoft.com/office/drawing/2014/main" id="{25B4E868-9BBC-9BB7-E6A5-719FAF4E74E4}"/>
              </a:ext>
            </a:extLst>
          </p:cNvPr>
          <p:cNvSpPr>
            <a:spLocks noChangeArrowheads="1"/>
          </p:cNvSpPr>
          <p:nvPr/>
        </p:nvSpPr>
        <p:spPr bwMode="auto">
          <a:xfrm>
            <a:off x="0" y="-123109"/>
            <a:ext cx="123175"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0960" tIns="30480" rIns="60960" bIns="30480" numCol="1" anchor="ctr" anchorCtr="0" compatLnSpc="1">
            <a:prstTxWarp prst="textNoShape">
              <a:avLst/>
            </a:prstTxWarp>
            <a:spAutoFit/>
          </a:bodyPr>
          <a:lstStyle/>
          <a:p>
            <a:pPr defTabSz="609630"/>
            <a:endParaRPr lang="en-ZA" sz="1200">
              <a:solidFill>
                <a:prstClr val="black"/>
              </a:solidFill>
              <a:latin typeface="Calibri"/>
            </a:endParaRPr>
          </a:p>
        </p:txBody>
      </p:sp>
      <p:sp>
        <p:nvSpPr>
          <p:cNvPr id="15" name="Rectangle 5">
            <a:extLst>
              <a:ext uri="{FF2B5EF4-FFF2-40B4-BE49-F238E27FC236}">
                <a16:creationId xmlns:a16="http://schemas.microsoft.com/office/drawing/2014/main" id="{AF41EAD8-7A0E-A1E1-9D6B-B8A143D8D78F}"/>
              </a:ext>
            </a:extLst>
          </p:cNvPr>
          <p:cNvSpPr>
            <a:spLocks noChangeArrowheads="1"/>
          </p:cNvSpPr>
          <p:nvPr/>
        </p:nvSpPr>
        <p:spPr bwMode="auto">
          <a:xfrm>
            <a:off x="415758" y="4372691"/>
            <a:ext cx="123175"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0960" tIns="30480" rIns="60960" bIns="30480" numCol="1" anchor="ctr" anchorCtr="0" compatLnSpc="1">
            <a:prstTxWarp prst="textNoShape">
              <a:avLst/>
            </a:prstTxWarp>
            <a:spAutoFit/>
          </a:bodyPr>
          <a:lstStyle/>
          <a:p>
            <a:pPr defTabSz="609630"/>
            <a:endParaRPr lang="en-ZA" sz="1200">
              <a:solidFill>
                <a:prstClr val="black"/>
              </a:solidFill>
              <a:latin typeface="Calibri"/>
            </a:endParaRPr>
          </a:p>
        </p:txBody>
      </p:sp>
      <p:sp>
        <p:nvSpPr>
          <p:cNvPr id="18" name="Freeform 5">
            <a:extLst>
              <a:ext uri="{FF2B5EF4-FFF2-40B4-BE49-F238E27FC236}">
                <a16:creationId xmlns:a16="http://schemas.microsoft.com/office/drawing/2014/main" id="{13FA36A8-157B-81CD-CBC2-291C3547524B}"/>
              </a:ext>
            </a:extLst>
          </p:cNvPr>
          <p:cNvSpPr/>
          <p:nvPr/>
        </p:nvSpPr>
        <p:spPr>
          <a:xfrm rot="21365944">
            <a:off x="2134163" y="2739089"/>
            <a:ext cx="814061" cy="539315"/>
          </a:xfrm>
          <a:custGeom>
            <a:avLst/>
            <a:gdLst/>
            <a:ahLst/>
            <a:cxnLst/>
            <a:rect l="l" t="t" r="r" b="b"/>
            <a:pathLst>
              <a:path w="1628122" h="1078631">
                <a:moveTo>
                  <a:pt x="0" y="0"/>
                </a:moveTo>
                <a:lnTo>
                  <a:pt x="1628122" y="0"/>
                </a:lnTo>
                <a:lnTo>
                  <a:pt x="1628122" y="1078631"/>
                </a:lnTo>
                <a:lnTo>
                  <a:pt x="0" y="107863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defTabSz="609630"/>
            <a:endParaRPr lang="en-ZA" sz="1200">
              <a:solidFill>
                <a:prstClr val="black"/>
              </a:solidFill>
              <a:latin typeface="Calibri"/>
            </a:endParaRPr>
          </a:p>
        </p:txBody>
      </p:sp>
      <p:sp>
        <p:nvSpPr>
          <p:cNvPr id="20" name="TextBox 19">
            <a:extLst>
              <a:ext uri="{FF2B5EF4-FFF2-40B4-BE49-F238E27FC236}">
                <a16:creationId xmlns:a16="http://schemas.microsoft.com/office/drawing/2014/main" id="{4CFC2FA1-16AA-3FA3-DA6C-45AA8B66C891}"/>
              </a:ext>
            </a:extLst>
          </p:cNvPr>
          <p:cNvSpPr txBox="1"/>
          <p:nvPr/>
        </p:nvSpPr>
        <p:spPr>
          <a:xfrm>
            <a:off x="2990650" y="2570210"/>
            <a:ext cx="8185350" cy="1754326"/>
          </a:xfrm>
          <a:prstGeom prst="rect">
            <a:avLst/>
          </a:prstGeom>
          <a:noFill/>
        </p:spPr>
        <p:txBody>
          <a:bodyPr wrap="square" rtlCol="0">
            <a:spAutoFit/>
          </a:bodyPr>
          <a:lstStyle/>
          <a:p>
            <a:pPr defTabSz="609630"/>
            <a:r>
              <a:rPr lang="en-ZA" sz="3600" b="1" dirty="0">
                <a:solidFill>
                  <a:srgbClr val="FF0000"/>
                </a:solidFill>
                <a:latin typeface="Calibri"/>
              </a:rPr>
              <a:t>Identify</a:t>
            </a:r>
            <a:r>
              <a:rPr lang="en-ZA" sz="3600" b="1" dirty="0">
                <a:solidFill>
                  <a:prstClr val="black"/>
                </a:solidFill>
                <a:latin typeface="Calibri"/>
              </a:rPr>
              <a:t> </a:t>
            </a:r>
            <a:r>
              <a:rPr lang="en-US" sz="3600" b="1" dirty="0">
                <a:solidFill>
                  <a:prstClr val="white"/>
                </a:solidFill>
                <a:latin typeface="Calibri"/>
              </a:rPr>
              <a:t>key priorities for action in our church today. </a:t>
            </a:r>
          </a:p>
          <a:p>
            <a:pPr defTabSz="609630"/>
            <a:endParaRPr lang="en-ZA" sz="3600" b="1" dirty="0">
              <a:solidFill>
                <a:prstClr val="black"/>
              </a:solidFill>
              <a:latin typeface="Calibri"/>
            </a:endParaRPr>
          </a:p>
        </p:txBody>
      </p:sp>
      <p:sp>
        <p:nvSpPr>
          <p:cNvPr id="21" name="Freeform 5">
            <a:extLst>
              <a:ext uri="{FF2B5EF4-FFF2-40B4-BE49-F238E27FC236}">
                <a16:creationId xmlns:a16="http://schemas.microsoft.com/office/drawing/2014/main" id="{2CFF1063-EA30-DC41-4E85-7D37C2CC706C}"/>
              </a:ext>
            </a:extLst>
          </p:cNvPr>
          <p:cNvSpPr/>
          <p:nvPr/>
        </p:nvSpPr>
        <p:spPr>
          <a:xfrm rot="21365944">
            <a:off x="2134163" y="4117264"/>
            <a:ext cx="814061" cy="539315"/>
          </a:xfrm>
          <a:custGeom>
            <a:avLst/>
            <a:gdLst/>
            <a:ahLst/>
            <a:cxnLst/>
            <a:rect l="l" t="t" r="r" b="b"/>
            <a:pathLst>
              <a:path w="1628122" h="1078631">
                <a:moveTo>
                  <a:pt x="0" y="0"/>
                </a:moveTo>
                <a:lnTo>
                  <a:pt x="1628122" y="0"/>
                </a:lnTo>
                <a:lnTo>
                  <a:pt x="1628122" y="1078631"/>
                </a:lnTo>
                <a:lnTo>
                  <a:pt x="0" y="107863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defTabSz="609630"/>
            <a:endParaRPr lang="en-ZA" sz="1200">
              <a:solidFill>
                <a:prstClr val="black"/>
              </a:solidFill>
              <a:latin typeface="Calibri"/>
            </a:endParaRPr>
          </a:p>
        </p:txBody>
      </p:sp>
      <p:sp>
        <p:nvSpPr>
          <p:cNvPr id="22" name="TextBox 21">
            <a:extLst>
              <a:ext uri="{FF2B5EF4-FFF2-40B4-BE49-F238E27FC236}">
                <a16:creationId xmlns:a16="http://schemas.microsoft.com/office/drawing/2014/main" id="{74FB09C2-A9C0-300B-DA54-765D4849B609}"/>
              </a:ext>
            </a:extLst>
          </p:cNvPr>
          <p:cNvSpPr txBox="1"/>
          <p:nvPr/>
        </p:nvSpPr>
        <p:spPr>
          <a:xfrm>
            <a:off x="2990650" y="3948385"/>
            <a:ext cx="8185350" cy="1200329"/>
          </a:xfrm>
          <a:prstGeom prst="rect">
            <a:avLst/>
          </a:prstGeom>
          <a:noFill/>
        </p:spPr>
        <p:txBody>
          <a:bodyPr wrap="square" rtlCol="0">
            <a:spAutoFit/>
          </a:bodyPr>
          <a:lstStyle/>
          <a:p>
            <a:pPr defTabSz="609630"/>
            <a:r>
              <a:rPr lang="en-ZA" sz="3600" b="1" dirty="0">
                <a:solidFill>
                  <a:srgbClr val="FF0000"/>
                </a:solidFill>
                <a:latin typeface="Calibri"/>
              </a:rPr>
              <a:t>Agree</a:t>
            </a:r>
            <a:r>
              <a:rPr lang="en-ZA" sz="3600" b="1" dirty="0">
                <a:solidFill>
                  <a:prstClr val="black"/>
                </a:solidFill>
                <a:latin typeface="Calibri"/>
              </a:rPr>
              <a:t> </a:t>
            </a:r>
            <a:r>
              <a:rPr lang="en-US" sz="3600" b="1" dirty="0">
                <a:solidFill>
                  <a:prstClr val="white"/>
                </a:solidFill>
                <a:latin typeface="Calibri"/>
              </a:rPr>
              <a:t>on three dreams or hopes for each priority.</a:t>
            </a:r>
            <a:endParaRPr lang="en-ZA" sz="3600" b="1" dirty="0">
              <a:solidFill>
                <a:prstClr val="black"/>
              </a:solidFill>
              <a:latin typeface="Calibri"/>
            </a:endParaRPr>
          </a:p>
        </p:txBody>
      </p:sp>
      <p:sp>
        <p:nvSpPr>
          <p:cNvPr id="23" name="Freeform 5">
            <a:extLst>
              <a:ext uri="{FF2B5EF4-FFF2-40B4-BE49-F238E27FC236}">
                <a16:creationId xmlns:a16="http://schemas.microsoft.com/office/drawing/2014/main" id="{4D000693-96DF-E44C-3E04-73307F183C34}"/>
              </a:ext>
            </a:extLst>
          </p:cNvPr>
          <p:cNvSpPr/>
          <p:nvPr/>
        </p:nvSpPr>
        <p:spPr>
          <a:xfrm rot="21365944">
            <a:off x="2109140" y="5479649"/>
            <a:ext cx="814061" cy="539315"/>
          </a:xfrm>
          <a:custGeom>
            <a:avLst/>
            <a:gdLst/>
            <a:ahLst/>
            <a:cxnLst/>
            <a:rect l="l" t="t" r="r" b="b"/>
            <a:pathLst>
              <a:path w="1628122" h="1078631">
                <a:moveTo>
                  <a:pt x="0" y="0"/>
                </a:moveTo>
                <a:lnTo>
                  <a:pt x="1628122" y="0"/>
                </a:lnTo>
                <a:lnTo>
                  <a:pt x="1628122" y="1078631"/>
                </a:lnTo>
                <a:lnTo>
                  <a:pt x="0" y="107863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defTabSz="609630"/>
            <a:endParaRPr lang="en-ZA" sz="1200">
              <a:solidFill>
                <a:prstClr val="black"/>
              </a:solidFill>
              <a:latin typeface="Calibri"/>
            </a:endParaRPr>
          </a:p>
        </p:txBody>
      </p:sp>
      <p:sp>
        <p:nvSpPr>
          <p:cNvPr id="24" name="TextBox 23">
            <a:extLst>
              <a:ext uri="{FF2B5EF4-FFF2-40B4-BE49-F238E27FC236}">
                <a16:creationId xmlns:a16="http://schemas.microsoft.com/office/drawing/2014/main" id="{347656FD-9144-24C8-6DC8-64C114327C85}"/>
              </a:ext>
            </a:extLst>
          </p:cNvPr>
          <p:cNvSpPr txBox="1"/>
          <p:nvPr/>
        </p:nvSpPr>
        <p:spPr>
          <a:xfrm>
            <a:off x="2965626" y="5310771"/>
            <a:ext cx="8185350" cy="1754326"/>
          </a:xfrm>
          <a:prstGeom prst="rect">
            <a:avLst/>
          </a:prstGeom>
          <a:noFill/>
        </p:spPr>
        <p:txBody>
          <a:bodyPr wrap="square" rtlCol="0">
            <a:spAutoFit/>
          </a:bodyPr>
          <a:lstStyle/>
          <a:p>
            <a:pPr defTabSz="609630"/>
            <a:r>
              <a:rPr lang="en-ZA" sz="3600" b="1" dirty="0">
                <a:solidFill>
                  <a:srgbClr val="FF0000"/>
                </a:solidFill>
                <a:latin typeface="Calibri"/>
              </a:rPr>
              <a:t>Record</a:t>
            </a:r>
            <a:r>
              <a:rPr lang="en-ZA" sz="3600" b="1" dirty="0">
                <a:solidFill>
                  <a:prstClr val="black"/>
                </a:solidFill>
                <a:latin typeface="Calibri"/>
              </a:rPr>
              <a:t> </a:t>
            </a:r>
            <a:r>
              <a:rPr lang="en-US" sz="3600" b="1" dirty="0">
                <a:solidFill>
                  <a:prstClr val="white"/>
                </a:solidFill>
                <a:latin typeface="Calibri"/>
              </a:rPr>
              <a:t>these decisions for the body that will take this forward.</a:t>
            </a:r>
          </a:p>
          <a:p>
            <a:pPr defTabSz="609630"/>
            <a:endParaRPr lang="en-ZA" sz="3600" b="1" dirty="0">
              <a:solidFill>
                <a:prstClr val="black"/>
              </a:solidFill>
              <a:latin typeface="Calibri"/>
            </a:endParaRPr>
          </a:p>
        </p:txBody>
      </p:sp>
      <p:grpSp>
        <p:nvGrpSpPr>
          <p:cNvPr id="28" name="Group 27">
            <a:extLst>
              <a:ext uri="{FF2B5EF4-FFF2-40B4-BE49-F238E27FC236}">
                <a16:creationId xmlns:a16="http://schemas.microsoft.com/office/drawing/2014/main" id="{8060414C-8BBB-3B6F-CDBC-828BC007342B}"/>
              </a:ext>
            </a:extLst>
          </p:cNvPr>
          <p:cNvGrpSpPr/>
          <p:nvPr/>
        </p:nvGrpSpPr>
        <p:grpSpPr>
          <a:xfrm>
            <a:off x="884111" y="7848600"/>
            <a:ext cx="892606" cy="2910673"/>
            <a:chOff x="1221608" y="5562276"/>
            <a:chExt cx="1338909" cy="4366009"/>
          </a:xfrm>
        </p:grpSpPr>
        <p:sp>
          <p:nvSpPr>
            <p:cNvPr id="29" name="Freeform 2">
              <a:extLst>
                <a:ext uri="{FF2B5EF4-FFF2-40B4-BE49-F238E27FC236}">
                  <a16:creationId xmlns:a16="http://schemas.microsoft.com/office/drawing/2014/main" id="{E6FA3E03-498C-FA9A-6C52-161786C65CF8}"/>
                </a:ext>
              </a:extLst>
            </p:cNvPr>
            <p:cNvSpPr/>
            <p:nvPr/>
          </p:nvSpPr>
          <p:spPr>
            <a:xfrm rot="-5400000">
              <a:off x="-64546" y="7303223"/>
              <a:ext cx="4366009" cy="884116"/>
            </a:xfrm>
            <a:custGeom>
              <a:avLst/>
              <a:gdLst/>
              <a:ahLst/>
              <a:cxnLst/>
              <a:rect l="l" t="t" r="r" b="b"/>
              <a:pathLst>
                <a:path w="1116095" h="226009">
                  <a:moveTo>
                    <a:pt x="0" y="0"/>
                  </a:moveTo>
                  <a:lnTo>
                    <a:pt x="1116095" y="0"/>
                  </a:lnTo>
                  <a:lnTo>
                    <a:pt x="1116095" y="226009"/>
                  </a:lnTo>
                  <a:lnTo>
                    <a:pt x="0" y="226009"/>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defTabSz="609630"/>
              <a:endParaRPr lang="en-ZA" sz="1200">
                <a:solidFill>
                  <a:prstClr val="black"/>
                </a:solidFill>
                <a:latin typeface="Calibri"/>
              </a:endParaRPr>
            </a:p>
          </p:txBody>
        </p:sp>
        <p:sp>
          <p:nvSpPr>
            <p:cNvPr id="30" name="TextBox 7">
              <a:extLst>
                <a:ext uri="{FF2B5EF4-FFF2-40B4-BE49-F238E27FC236}">
                  <a16:creationId xmlns:a16="http://schemas.microsoft.com/office/drawing/2014/main" id="{1752C59F-76E9-11FA-8DAA-295CEE20EEF0}"/>
                </a:ext>
              </a:extLst>
            </p:cNvPr>
            <p:cNvSpPr txBox="1"/>
            <p:nvPr/>
          </p:nvSpPr>
          <p:spPr>
            <a:xfrm rot="16200000">
              <a:off x="-137549" y="7683433"/>
              <a:ext cx="3523342" cy="805027"/>
            </a:xfrm>
            <a:prstGeom prst="rect">
              <a:avLst/>
            </a:prstGeom>
          </p:spPr>
          <p:txBody>
            <a:bodyPr wrap="square" lIns="0" tIns="0" rIns="0" bIns="0" rtlCol="0" anchor="t">
              <a:spAutoFit/>
            </a:bodyPr>
            <a:lstStyle/>
            <a:p>
              <a:pPr defTabSz="609630">
                <a:lnSpc>
                  <a:spcPts val="1915"/>
                </a:lnSpc>
                <a:spcBef>
                  <a:spcPct val="0"/>
                </a:spcBef>
              </a:pPr>
              <a:r>
                <a:rPr lang="en-US" sz="9200" b="1" spc="46" dirty="0">
                  <a:solidFill>
                    <a:srgbClr val="D40808"/>
                  </a:solidFill>
                  <a:latin typeface="Teko" panose="02000000000000000000" pitchFamily="2" charset="0"/>
                  <a:ea typeface="Tek Tall Arabic medium Bold"/>
                  <a:cs typeface="Teko" panose="02000000000000000000" pitchFamily="2" charset="0"/>
                  <a:sym typeface="Tek Tall Arabic medium Bold"/>
                </a:rPr>
                <a:t>STEP 1</a:t>
              </a:r>
            </a:p>
          </p:txBody>
        </p:sp>
      </p:grpSp>
      <p:sp>
        <p:nvSpPr>
          <p:cNvPr id="16" name="TextBox 3">
            <a:extLst>
              <a:ext uri="{FF2B5EF4-FFF2-40B4-BE49-F238E27FC236}">
                <a16:creationId xmlns:a16="http://schemas.microsoft.com/office/drawing/2014/main" id="{11B48A50-3761-3393-EC01-CEAE45ED6F28}"/>
              </a:ext>
            </a:extLst>
          </p:cNvPr>
          <p:cNvSpPr txBox="1"/>
          <p:nvPr/>
        </p:nvSpPr>
        <p:spPr>
          <a:xfrm rot="21384340">
            <a:off x="-27781" y="1000579"/>
            <a:ext cx="3675449" cy="438582"/>
          </a:xfrm>
          <a:prstGeom prst="rect">
            <a:avLst/>
          </a:prstGeom>
        </p:spPr>
        <p:txBody>
          <a:bodyPr wrap="square" lIns="0" tIns="0" rIns="0" bIns="0" rtlCol="0" anchor="t">
            <a:spAutoFit/>
          </a:bodyPr>
          <a:lstStyle/>
          <a:p>
            <a:pPr algn="ctr" defTabSz="609630">
              <a:lnSpc>
                <a:spcPts val="3564"/>
              </a:lnSpc>
              <a:spcBef>
                <a:spcPct val="0"/>
              </a:spcBef>
            </a:pPr>
            <a:r>
              <a:rPr lang="en-US" sz="2400" spc="86" dirty="0">
                <a:solidFill>
                  <a:srgbClr val="1C3DB5"/>
                </a:solidFill>
                <a:effectLst>
                  <a:outerShdw blurRad="38100" dist="38100" dir="2700000" algn="tl">
                    <a:srgbClr val="000000">
                      <a:alpha val="43137"/>
                    </a:srgbClr>
                  </a:outerShdw>
                </a:effectLst>
                <a:latin typeface="Teko" panose="02000000000000000000" pitchFamily="2" charset="0"/>
                <a:ea typeface="Tek Tall Arabic medium"/>
                <a:cs typeface="Teko" panose="02000000000000000000" pitchFamily="2" charset="0"/>
                <a:sym typeface="Tek Tall Arabic medium"/>
              </a:rPr>
              <a:t>Developing a Picture of the Future</a:t>
            </a:r>
          </a:p>
        </p:txBody>
      </p:sp>
      <p:sp>
        <p:nvSpPr>
          <p:cNvPr id="17" name="TextBox 2">
            <a:extLst>
              <a:ext uri="{FF2B5EF4-FFF2-40B4-BE49-F238E27FC236}">
                <a16:creationId xmlns:a16="http://schemas.microsoft.com/office/drawing/2014/main" id="{0C1EB6C7-E996-DFAE-BC3C-42141EA00CC2}"/>
              </a:ext>
            </a:extLst>
          </p:cNvPr>
          <p:cNvSpPr txBox="1"/>
          <p:nvPr/>
        </p:nvSpPr>
        <p:spPr>
          <a:xfrm rot="-165529">
            <a:off x="-348986" y="464604"/>
            <a:ext cx="3873437" cy="707822"/>
          </a:xfrm>
          <a:prstGeom prst="rect">
            <a:avLst/>
          </a:prstGeom>
        </p:spPr>
        <p:txBody>
          <a:bodyPr wrap="square" lIns="0" tIns="0" rIns="0" bIns="0" rtlCol="0" anchor="t">
            <a:spAutoFit/>
          </a:bodyPr>
          <a:lstStyle/>
          <a:p>
            <a:pPr algn="ctr" defTabSz="609630">
              <a:lnSpc>
                <a:spcPts val="6125"/>
              </a:lnSpc>
              <a:spcBef>
                <a:spcPct val="0"/>
              </a:spcBef>
            </a:pPr>
            <a:r>
              <a:rPr lang="en-US" sz="3600" spc="149" dirty="0">
                <a:solidFill>
                  <a:srgbClr val="CF0A0A"/>
                </a:solidFill>
                <a:latin typeface="Anton"/>
                <a:ea typeface="Anton"/>
                <a:cs typeface="Anton"/>
                <a:sym typeface="Anton"/>
              </a:rPr>
              <a:t>Vision in a Day</a:t>
            </a:r>
          </a:p>
        </p:txBody>
      </p:sp>
      <p:pic>
        <p:nvPicPr>
          <p:cNvPr id="19" name="Picture 18" descr="A hand holding a crystal ball with a sunset in the background&#10;&#10;Description automatically generated">
            <a:extLst>
              <a:ext uri="{FF2B5EF4-FFF2-40B4-BE49-F238E27FC236}">
                <a16:creationId xmlns:a16="http://schemas.microsoft.com/office/drawing/2014/main" id="{FC31EC9E-24D5-2F3A-3AF6-48361C834446}"/>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7620959"/>
            <a:ext cx="12192000" cy="6858000"/>
          </a:xfrm>
          <a:prstGeom prst="rect">
            <a:avLst/>
          </a:prstGeom>
        </p:spPr>
      </p:pic>
      <p:pic>
        <p:nvPicPr>
          <p:cNvPr id="26" name="Picture 25" descr="A hand holding a crystal ball with a sunset in the background&#10;&#10;Description automatically generated">
            <a:extLst>
              <a:ext uri="{FF2B5EF4-FFF2-40B4-BE49-F238E27FC236}">
                <a16:creationId xmlns:a16="http://schemas.microsoft.com/office/drawing/2014/main" id="{AD38DDE0-0350-C68D-ECCE-04B6B6B17F87}"/>
              </a:ext>
            </a:extLst>
          </p:cNvPr>
          <p:cNvPicPr>
            <a:picLocks noChangeAspect="1"/>
          </p:cNvPicPr>
          <p:nvPr/>
        </p:nvPicPr>
        <p:blipFill>
          <a:blip r:embed="rId11">
            <a:extLst>
              <a:ext uri="{BEBA8EAE-BF5A-486C-A8C5-ECC9F3942E4B}">
                <a14:imgProps xmlns:a14="http://schemas.microsoft.com/office/drawing/2010/main">
                  <a14:imgLayer r:embed="rId12">
                    <a14:imgEffect>
                      <a14:backgroundRemoval t="10000" b="96574" l="10000" r="90000">
                        <a14:foregroundMark x1="29115" y1="96019" x2="51615" y2="37315"/>
                        <a14:foregroundMark x1="42188" y1="91204" x2="54063" y2="83704"/>
                        <a14:foregroundMark x1="54063" y1="83704" x2="61198" y2="72685"/>
                        <a14:foregroundMark x1="23281" y1="96574" x2="29115" y2="91574"/>
                        <a14:foregroundMark x1="36094" y1="94537" x2="51563" y2="57963"/>
                        <a14:foregroundMark x1="51563" y1="57963" x2="55781" y2="40370"/>
                        <a14:foregroundMark x1="23385" y1="60463" x2="53385" y2="89074"/>
                        <a14:foregroundMark x1="56094" y1="93519" x2="60521" y2="85648"/>
                        <a14:foregroundMark x1="60521" y1="85648" x2="62500" y2="74259"/>
                        <a14:foregroundMark x1="62500" y1="74259" x2="62500" y2="72500"/>
                        <a14:foregroundMark x1="61615" y1="95093" x2="64635" y2="89815"/>
                        <a14:foregroundMark x1="64635" y1="89815" x2="65938" y2="78519"/>
                        <a14:foregroundMark x1="65938" y1="78519" x2="65781" y2="77130"/>
                        <a14:foregroundMark x1="58490" y1="61296" x2="55417" y2="33056"/>
                        <a14:foregroundMark x1="55417" y1="33056" x2="55208" y2="32870"/>
                        <a14:foregroundMark x1="44688" y1="33241" x2="56094" y2="71852"/>
                        <a14:foregroundMark x1="46198" y1="95278" x2="62083" y2="94259"/>
                        <a14:foregroundMark x1="62083" y1="94259" x2="62083" y2="94259"/>
                        <a14:foregroundMark x1="40677" y1="56204" x2="65521" y2="63148"/>
                        <a14:backgroundMark x1="16510" y1="37685" x2="30990" y2="20463"/>
                        <a14:backgroundMark x1="70104" y1="35741" x2="82292" y2="76481"/>
                        <a14:backgroundMark x1="82292" y1="76481" x2="82292" y2="76481"/>
                        <a14:backgroundMark x1="29323" y1="52593" x2="31510" y2="42500"/>
                      </a14:backgroundRemoval>
                    </a14:imgEffect>
                  </a14:imgLayer>
                </a14:imgProps>
              </a:ext>
              <a:ext uri="{28A0092B-C50C-407E-A947-70E740481C1C}">
                <a14:useLocalDpi xmlns:a14="http://schemas.microsoft.com/office/drawing/2010/main" val="0"/>
              </a:ext>
            </a:extLst>
          </a:blip>
          <a:stretch>
            <a:fillRect/>
          </a:stretch>
        </p:blipFill>
        <p:spPr>
          <a:xfrm>
            <a:off x="0" y="-7620959"/>
            <a:ext cx="12192000" cy="6858000"/>
          </a:xfrm>
          <a:prstGeom prst="rect">
            <a:avLst/>
          </a:prstGeom>
        </p:spPr>
      </p:pic>
      <p:grpSp>
        <p:nvGrpSpPr>
          <p:cNvPr id="32" name="Group 31">
            <a:extLst>
              <a:ext uri="{FF2B5EF4-FFF2-40B4-BE49-F238E27FC236}">
                <a16:creationId xmlns:a16="http://schemas.microsoft.com/office/drawing/2014/main" id="{BBFED681-2EB5-B8F6-182E-301804CB9A33}"/>
              </a:ext>
            </a:extLst>
          </p:cNvPr>
          <p:cNvGrpSpPr/>
          <p:nvPr/>
        </p:nvGrpSpPr>
        <p:grpSpPr>
          <a:xfrm>
            <a:off x="12761331" y="1422618"/>
            <a:ext cx="6959016" cy="1020563"/>
            <a:chOff x="19141996" y="2133926"/>
            <a:chExt cx="10438524" cy="1530845"/>
          </a:xfrm>
        </p:grpSpPr>
        <p:sp>
          <p:nvSpPr>
            <p:cNvPr id="31" name="TextBox 4">
              <a:extLst>
                <a:ext uri="{FF2B5EF4-FFF2-40B4-BE49-F238E27FC236}">
                  <a16:creationId xmlns:a16="http://schemas.microsoft.com/office/drawing/2014/main" id="{472D97A5-9D62-CEF1-3CA7-E64A419A969D}"/>
                </a:ext>
              </a:extLst>
            </p:cNvPr>
            <p:cNvSpPr txBox="1"/>
            <p:nvPr/>
          </p:nvSpPr>
          <p:spPr>
            <a:xfrm>
              <a:off x="19141996" y="3113659"/>
              <a:ext cx="10438524" cy="551112"/>
            </a:xfrm>
            <a:prstGeom prst="rect">
              <a:avLst/>
            </a:prstGeom>
          </p:spPr>
          <p:txBody>
            <a:bodyPr wrap="square" lIns="0" tIns="0" rIns="0" bIns="0" rtlCol="0" anchor="t">
              <a:spAutoFit/>
            </a:bodyPr>
            <a:lstStyle/>
            <a:p>
              <a:pPr defTabSz="609630">
                <a:lnSpc>
                  <a:spcPts val="1915"/>
                </a:lnSpc>
                <a:spcBef>
                  <a:spcPct val="0"/>
                </a:spcBef>
              </a:pPr>
              <a:r>
                <a:rPr lang="en-US" sz="4800" spc="46" dirty="0">
                  <a:solidFill>
                    <a:srgbClr val="1C3DB5"/>
                  </a:solidFill>
                  <a:latin typeface="Teko" panose="02000000000000000000" pitchFamily="2" charset="0"/>
                  <a:ea typeface="Tek Tall Arabic medium"/>
                  <a:cs typeface="Teko" panose="02000000000000000000" pitchFamily="2" charset="0"/>
                  <a:sym typeface="Tek Tall Arabic medium"/>
                </a:rPr>
                <a:t>(The story we want to be part of)</a:t>
              </a:r>
            </a:p>
          </p:txBody>
        </p:sp>
        <p:sp>
          <p:nvSpPr>
            <p:cNvPr id="27" name="TextBox 4">
              <a:extLst>
                <a:ext uri="{FF2B5EF4-FFF2-40B4-BE49-F238E27FC236}">
                  <a16:creationId xmlns:a16="http://schemas.microsoft.com/office/drawing/2014/main" id="{F6C0BE11-8664-5B50-8479-9FABBB3C8FEE}"/>
                </a:ext>
              </a:extLst>
            </p:cNvPr>
            <p:cNvSpPr txBox="1"/>
            <p:nvPr/>
          </p:nvSpPr>
          <p:spPr>
            <a:xfrm>
              <a:off x="19141996" y="2133926"/>
              <a:ext cx="10042604" cy="612668"/>
            </a:xfrm>
            <a:prstGeom prst="rect">
              <a:avLst/>
            </a:prstGeom>
          </p:spPr>
          <p:txBody>
            <a:bodyPr wrap="square" lIns="0" tIns="0" rIns="0" bIns="0" rtlCol="0" anchor="t">
              <a:spAutoFit/>
            </a:bodyPr>
            <a:lstStyle/>
            <a:p>
              <a:pPr algn="ctr" defTabSz="609630">
                <a:lnSpc>
                  <a:spcPts val="1915"/>
                </a:lnSpc>
                <a:spcBef>
                  <a:spcPct val="0"/>
                </a:spcBef>
              </a:pPr>
              <a:r>
                <a:rPr lang="en-US" sz="5867" spc="46" dirty="0">
                  <a:solidFill>
                    <a:srgbClr val="1C3DB5"/>
                  </a:solidFill>
                  <a:latin typeface="Teko" panose="02000000000000000000" pitchFamily="2" charset="0"/>
                  <a:ea typeface="Tek Tall Arabic medium"/>
                  <a:cs typeface="Teko" panose="02000000000000000000" pitchFamily="2" charset="0"/>
                  <a:sym typeface="Tek Tall Arabic medium"/>
                </a:rPr>
                <a:t>WHERE ARE WE NOW? </a:t>
              </a:r>
            </a:p>
          </p:txBody>
        </p:sp>
      </p:grpSp>
    </p:spTree>
    <p:extLst>
      <p:ext uri="{BB962C8B-B14F-4D97-AF65-F5344CB8AC3E}">
        <p14:creationId xmlns:p14="http://schemas.microsoft.com/office/powerpoint/2010/main" val="40534579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p:bldP spid="21" grpId="0" animBg="1"/>
      <p:bldP spid="22" grpId="0"/>
      <p:bldP spid="23" grpId="0" animBg="1"/>
      <p:bldP spid="24"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9FF89AE2-9E19-D477-CD92-CE37434FC28D}"/>
            </a:ext>
          </a:extLst>
        </p:cNvPr>
        <p:cNvGrpSpPr/>
        <p:nvPr/>
      </p:nvGrpSpPr>
      <p:grpSpPr>
        <a:xfrm>
          <a:off x="0" y="0"/>
          <a:ext cx="0" cy="0"/>
          <a:chOff x="0" y="0"/>
          <a:chExt cx="0" cy="0"/>
        </a:xfrm>
      </p:grpSpPr>
      <p:sp>
        <p:nvSpPr>
          <p:cNvPr id="11" name="Rectangle 1">
            <a:extLst>
              <a:ext uri="{FF2B5EF4-FFF2-40B4-BE49-F238E27FC236}">
                <a16:creationId xmlns:a16="http://schemas.microsoft.com/office/drawing/2014/main" id="{EF6D3E23-087C-CC8C-EC9F-8EBFFC680B80}"/>
              </a:ext>
            </a:extLst>
          </p:cNvPr>
          <p:cNvSpPr>
            <a:spLocks noChangeArrowheads="1"/>
          </p:cNvSpPr>
          <p:nvPr/>
        </p:nvSpPr>
        <p:spPr bwMode="auto">
          <a:xfrm>
            <a:off x="0" y="-123109"/>
            <a:ext cx="123175"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0960" tIns="30480" rIns="60960" bIns="30480" numCol="1" anchor="ctr" anchorCtr="0" compatLnSpc="1">
            <a:prstTxWarp prst="textNoShape">
              <a:avLst/>
            </a:prstTxWarp>
            <a:spAutoFit/>
          </a:bodyPr>
          <a:lstStyle/>
          <a:p>
            <a:pPr defTabSz="609630"/>
            <a:endParaRPr lang="en-ZA" sz="1200">
              <a:solidFill>
                <a:prstClr val="black"/>
              </a:solidFill>
              <a:latin typeface="Calibri"/>
            </a:endParaRPr>
          </a:p>
        </p:txBody>
      </p:sp>
      <p:sp>
        <p:nvSpPr>
          <p:cNvPr id="12" name="Rectangle 2">
            <a:extLst>
              <a:ext uri="{FF2B5EF4-FFF2-40B4-BE49-F238E27FC236}">
                <a16:creationId xmlns:a16="http://schemas.microsoft.com/office/drawing/2014/main" id="{2FAABC4B-01AC-32AA-47F3-94D12998B0CD}"/>
              </a:ext>
            </a:extLst>
          </p:cNvPr>
          <p:cNvSpPr>
            <a:spLocks noChangeArrowheads="1"/>
          </p:cNvSpPr>
          <p:nvPr/>
        </p:nvSpPr>
        <p:spPr bwMode="auto">
          <a:xfrm>
            <a:off x="97972" y="-21509"/>
            <a:ext cx="123175"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0960" tIns="30480" rIns="60960" bIns="30480" numCol="1" anchor="ctr" anchorCtr="0" compatLnSpc="1">
            <a:prstTxWarp prst="textNoShape">
              <a:avLst/>
            </a:prstTxWarp>
            <a:spAutoFit/>
          </a:bodyPr>
          <a:lstStyle/>
          <a:p>
            <a:pPr defTabSz="609630"/>
            <a:endParaRPr lang="en-ZA" sz="1200">
              <a:solidFill>
                <a:prstClr val="black"/>
              </a:solidFill>
              <a:latin typeface="Calibri"/>
            </a:endParaRPr>
          </a:p>
        </p:txBody>
      </p:sp>
      <p:sp>
        <p:nvSpPr>
          <p:cNvPr id="13" name="Rectangle 3">
            <a:extLst>
              <a:ext uri="{FF2B5EF4-FFF2-40B4-BE49-F238E27FC236}">
                <a16:creationId xmlns:a16="http://schemas.microsoft.com/office/drawing/2014/main" id="{4836DA11-6E51-0FBC-8594-2EB9181E5082}"/>
              </a:ext>
            </a:extLst>
          </p:cNvPr>
          <p:cNvSpPr>
            <a:spLocks noChangeArrowheads="1"/>
          </p:cNvSpPr>
          <p:nvPr/>
        </p:nvSpPr>
        <p:spPr bwMode="auto">
          <a:xfrm>
            <a:off x="203200" y="80091"/>
            <a:ext cx="123175"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0960" tIns="30480" rIns="60960" bIns="30480" numCol="1" anchor="ctr" anchorCtr="0" compatLnSpc="1">
            <a:prstTxWarp prst="textNoShape">
              <a:avLst/>
            </a:prstTxWarp>
            <a:spAutoFit/>
          </a:bodyPr>
          <a:lstStyle/>
          <a:p>
            <a:pPr defTabSz="609630"/>
            <a:endParaRPr lang="en-ZA" sz="1200">
              <a:solidFill>
                <a:prstClr val="black"/>
              </a:solidFill>
              <a:latin typeface="Calibri"/>
            </a:endParaRPr>
          </a:p>
        </p:txBody>
      </p:sp>
      <p:sp>
        <p:nvSpPr>
          <p:cNvPr id="14" name="Rectangle 4">
            <a:extLst>
              <a:ext uri="{FF2B5EF4-FFF2-40B4-BE49-F238E27FC236}">
                <a16:creationId xmlns:a16="http://schemas.microsoft.com/office/drawing/2014/main" id="{3A22A9F2-7FDD-8F42-7B21-A6BC584DF2A9}"/>
              </a:ext>
            </a:extLst>
          </p:cNvPr>
          <p:cNvSpPr>
            <a:spLocks noChangeArrowheads="1"/>
          </p:cNvSpPr>
          <p:nvPr/>
        </p:nvSpPr>
        <p:spPr bwMode="auto">
          <a:xfrm>
            <a:off x="304800" y="181691"/>
            <a:ext cx="123175"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0960" tIns="30480" rIns="60960" bIns="30480" numCol="1" anchor="ctr" anchorCtr="0" compatLnSpc="1">
            <a:prstTxWarp prst="textNoShape">
              <a:avLst/>
            </a:prstTxWarp>
            <a:spAutoFit/>
          </a:bodyPr>
          <a:lstStyle/>
          <a:p>
            <a:pPr defTabSz="609630"/>
            <a:endParaRPr lang="en-ZA" sz="1200">
              <a:solidFill>
                <a:prstClr val="black"/>
              </a:solidFill>
              <a:latin typeface="Calibri"/>
            </a:endParaRPr>
          </a:p>
        </p:txBody>
      </p:sp>
      <p:sp>
        <p:nvSpPr>
          <p:cNvPr id="15" name="Rectangle 5">
            <a:extLst>
              <a:ext uri="{FF2B5EF4-FFF2-40B4-BE49-F238E27FC236}">
                <a16:creationId xmlns:a16="http://schemas.microsoft.com/office/drawing/2014/main" id="{EB3D5FD3-27C3-9077-70B6-13D790C9F091}"/>
              </a:ext>
            </a:extLst>
          </p:cNvPr>
          <p:cNvSpPr>
            <a:spLocks noChangeArrowheads="1"/>
          </p:cNvSpPr>
          <p:nvPr/>
        </p:nvSpPr>
        <p:spPr bwMode="auto">
          <a:xfrm>
            <a:off x="415758" y="4372691"/>
            <a:ext cx="123175"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0960" tIns="30480" rIns="60960" bIns="30480" numCol="1" anchor="ctr" anchorCtr="0" compatLnSpc="1">
            <a:prstTxWarp prst="textNoShape">
              <a:avLst/>
            </a:prstTxWarp>
            <a:spAutoFit/>
          </a:bodyPr>
          <a:lstStyle/>
          <a:p>
            <a:pPr defTabSz="609630"/>
            <a:endParaRPr lang="en-ZA" sz="1200">
              <a:solidFill>
                <a:prstClr val="black"/>
              </a:solidFill>
              <a:latin typeface="Calibri"/>
            </a:endParaRPr>
          </a:p>
        </p:txBody>
      </p:sp>
      <p:grpSp>
        <p:nvGrpSpPr>
          <p:cNvPr id="22" name="Group 21">
            <a:extLst>
              <a:ext uri="{FF2B5EF4-FFF2-40B4-BE49-F238E27FC236}">
                <a16:creationId xmlns:a16="http://schemas.microsoft.com/office/drawing/2014/main" id="{F2417265-397D-CC8F-8EDD-B2AAAE689D03}"/>
              </a:ext>
            </a:extLst>
          </p:cNvPr>
          <p:cNvGrpSpPr/>
          <p:nvPr/>
        </p:nvGrpSpPr>
        <p:grpSpPr>
          <a:xfrm>
            <a:off x="723393" y="3752594"/>
            <a:ext cx="983620" cy="2910673"/>
            <a:chOff x="1085087" y="5562276"/>
            <a:chExt cx="1475430" cy="4366009"/>
          </a:xfrm>
        </p:grpSpPr>
        <p:sp>
          <p:nvSpPr>
            <p:cNvPr id="23" name="Freeform 2">
              <a:extLst>
                <a:ext uri="{FF2B5EF4-FFF2-40B4-BE49-F238E27FC236}">
                  <a16:creationId xmlns:a16="http://schemas.microsoft.com/office/drawing/2014/main" id="{B33F7005-C2FA-CAA6-0111-CA019822E9F1}"/>
                </a:ext>
              </a:extLst>
            </p:cNvPr>
            <p:cNvSpPr/>
            <p:nvPr/>
          </p:nvSpPr>
          <p:spPr>
            <a:xfrm rot="-5400000">
              <a:off x="-64546" y="7303223"/>
              <a:ext cx="4366009" cy="884116"/>
            </a:xfrm>
            <a:custGeom>
              <a:avLst/>
              <a:gdLst/>
              <a:ahLst/>
              <a:cxnLst/>
              <a:rect l="l" t="t" r="r" b="b"/>
              <a:pathLst>
                <a:path w="1116095" h="226009">
                  <a:moveTo>
                    <a:pt x="0" y="0"/>
                  </a:moveTo>
                  <a:lnTo>
                    <a:pt x="1116095" y="0"/>
                  </a:lnTo>
                  <a:lnTo>
                    <a:pt x="1116095" y="226009"/>
                  </a:lnTo>
                  <a:lnTo>
                    <a:pt x="0" y="2260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pPr defTabSz="609630"/>
              <a:endParaRPr lang="en-ZA" sz="1200">
                <a:solidFill>
                  <a:prstClr val="black"/>
                </a:solidFill>
                <a:latin typeface="Calibri"/>
              </a:endParaRPr>
            </a:p>
          </p:txBody>
        </p:sp>
        <p:sp>
          <p:nvSpPr>
            <p:cNvPr id="24" name="TextBox 7">
              <a:extLst>
                <a:ext uri="{FF2B5EF4-FFF2-40B4-BE49-F238E27FC236}">
                  <a16:creationId xmlns:a16="http://schemas.microsoft.com/office/drawing/2014/main" id="{21D24DB8-D93E-1EE5-99CF-11BCB8C8235E}"/>
                </a:ext>
              </a:extLst>
            </p:cNvPr>
            <p:cNvSpPr txBox="1"/>
            <p:nvPr/>
          </p:nvSpPr>
          <p:spPr>
            <a:xfrm rot="16200000">
              <a:off x="-82596" y="7963392"/>
              <a:ext cx="3051909" cy="716543"/>
            </a:xfrm>
            <a:prstGeom prst="rect">
              <a:avLst/>
            </a:prstGeom>
          </p:spPr>
          <p:txBody>
            <a:bodyPr wrap="square" lIns="0" tIns="0" rIns="0" bIns="0" rtlCol="0" anchor="t">
              <a:spAutoFit/>
            </a:bodyPr>
            <a:lstStyle/>
            <a:p>
              <a:pPr defTabSz="609630">
                <a:lnSpc>
                  <a:spcPts val="1915"/>
                </a:lnSpc>
                <a:spcBef>
                  <a:spcPct val="0"/>
                </a:spcBef>
              </a:pPr>
              <a:r>
                <a:rPr lang="en-US" sz="7667" b="1" spc="46" dirty="0">
                  <a:solidFill>
                    <a:srgbClr val="D40808"/>
                  </a:solidFill>
                  <a:latin typeface="Teko" panose="02000000000000000000" pitchFamily="2" charset="0"/>
                  <a:ea typeface="Tek Tall Arabic medium Bold"/>
                  <a:cs typeface="Teko" panose="02000000000000000000" pitchFamily="2" charset="0"/>
                  <a:sym typeface="Tek Tall Arabic medium Bold"/>
                </a:rPr>
                <a:t>STEP 1</a:t>
              </a:r>
            </a:p>
          </p:txBody>
        </p:sp>
      </p:grpSp>
      <p:sp>
        <p:nvSpPr>
          <p:cNvPr id="28" name="TextBox 27">
            <a:extLst>
              <a:ext uri="{FF2B5EF4-FFF2-40B4-BE49-F238E27FC236}">
                <a16:creationId xmlns:a16="http://schemas.microsoft.com/office/drawing/2014/main" id="{D5B72EFA-E474-7F19-0133-D2BE779B51F0}"/>
              </a:ext>
            </a:extLst>
          </p:cNvPr>
          <p:cNvSpPr txBox="1"/>
          <p:nvPr/>
        </p:nvSpPr>
        <p:spPr>
          <a:xfrm>
            <a:off x="2358997" y="2552105"/>
            <a:ext cx="9086849" cy="4031873"/>
          </a:xfrm>
          <a:prstGeom prst="rect">
            <a:avLst/>
          </a:prstGeom>
          <a:noFill/>
        </p:spPr>
        <p:txBody>
          <a:bodyPr wrap="square" rtlCol="0">
            <a:spAutoFit/>
          </a:bodyPr>
          <a:lstStyle/>
          <a:p>
            <a:pPr marL="609630" indent="-609630" defTabSz="609630">
              <a:buFont typeface="+mj-lt"/>
              <a:buAutoNum type="arabicPeriod"/>
            </a:pPr>
            <a:r>
              <a:rPr lang="en-ZA" sz="3200" b="1" dirty="0">
                <a:solidFill>
                  <a:prstClr val="white"/>
                </a:solidFill>
                <a:latin typeface="Calibri"/>
              </a:rPr>
              <a:t>What has been our most significant development in the past two years?</a:t>
            </a:r>
          </a:p>
          <a:p>
            <a:pPr marL="609630" indent="-609630" defTabSz="609630">
              <a:buFont typeface="+mj-lt"/>
              <a:buAutoNum type="arabicPeriod"/>
            </a:pPr>
            <a:r>
              <a:rPr lang="en-ZA" sz="3200" b="1" dirty="0">
                <a:solidFill>
                  <a:prstClr val="white"/>
                </a:solidFill>
                <a:latin typeface="Calibri"/>
              </a:rPr>
              <a:t>In what ways has this helped us become a healthier church?</a:t>
            </a:r>
          </a:p>
          <a:p>
            <a:pPr marL="609630" indent="-609630" defTabSz="609630">
              <a:buFont typeface="+mj-lt"/>
              <a:buAutoNum type="arabicPeriod"/>
            </a:pPr>
            <a:r>
              <a:rPr lang="en-ZA" sz="3200" b="1" dirty="0">
                <a:solidFill>
                  <a:prstClr val="white"/>
                </a:solidFill>
                <a:latin typeface="Calibri"/>
              </a:rPr>
              <a:t>Imagine a newcomer to the congregation…</a:t>
            </a:r>
          </a:p>
          <a:p>
            <a:pPr marL="914446" lvl="1" indent="-609630" defTabSz="609630">
              <a:buFont typeface="Arial" panose="020B0604020202020204" pitchFamily="34" charset="0"/>
              <a:buChar char="•"/>
            </a:pPr>
            <a:r>
              <a:rPr lang="en-ZA" sz="3200" b="1" dirty="0">
                <a:solidFill>
                  <a:prstClr val="white"/>
                </a:solidFill>
                <a:latin typeface="Calibri"/>
              </a:rPr>
              <a:t>What helps him/her engage </a:t>
            </a:r>
            <a:r>
              <a:rPr lang="en-ZA" sz="3200" b="1">
                <a:solidFill>
                  <a:prstClr val="white"/>
                </a:solidFill>
                <a:latin typeface="Calibri"/>
              </a:rPr>
              <a:t>with this </a:t>
            </a:r>
            <a:r>
              <a:rPr lang="en-ZA" sz="3200" b="1" dirty="0">
                <a:solidFill>
                  <a:prstClr val="white"/>
                </a:solidFill>
                <a:latin typeface="Calibri"/>
              </a:rPr>
              <a:t>aspect of the church’s life?</a:t>
            </a:r>
          </a:p>
          <a:p>
            <a:pPr marL="914446" lvl="1" indent="-609630" defTabSz="609630">
              <a:buFont typeface="Arial" panose="020B0604020202020204" pitchFamily="34" charset="0"/>
              <a:buChar char="•"/>
            </a:pPr>
            <a:r>
              <a:rPr lang="en-ZA" sz="3200" b="1" dirty="0">
                <a:solidFill>
                  <a:prstClr val="white"/>
                </a:solidFill>
                <a:latin typeface="Calibri"/>
              </a:rPr>
              <a:t>What hinders her/him from engaging with it?</a:t>
            </a:r>
          </a:p>
        </p:txBody>
      </p:sp>
      <p:grpSp>
        <p:nvGrpSpPr>
          <p:cNvPr id="19" name="Group 18">
            <a:extLst>
              <a:ext uri="{FF2B5EF4-FFF2-40B4-BE49-F238E27FC236}">
                <a16:creationId xmlns:a16="http://schemas.microsoft.com/office/drawing/2014/main" id="{A979A42C-C1E8-93A9-9EEC-B59879C18EDD}"/>
              </a:ext>
            </a:extLst>
          </p:cNvPr>
          <p:cNvGrpSpPr/>
          <p:nvPr/>
        </p:nvGrpSpPr>
        <p:grpSpPr>
          <a:xfrm>
            <a:off x="2780507" y="1550739"/>
            <a:ext cx="6959016" cy="875003"/>
            <a:chOff x="18999184" y="2319118"/>
            <a:chExt cx="10438524" cy="1312505"/>
          </a:xfrm>
        </p:grpSpPr>
        <p:sp>
          <p:nvSpPr>
            <p:cNvPr id="20" name="TextBox 4">
              <a:extLst>
                <a:ext uri="{FF2B5EF4-FFF2-40B4-BE49-F238E27FC236}">
                  <a16:creationId xmlns:a16="http://schemas.microsoft.com/office/drawing/2014/main" id="{5E31D555-6B92-0A15-86E2-8A03EE9EFAA5}"/>
                </a:ext>
              </a:extLst>
            </p:cNvPr>
            <p:cNvSpPr txBox="1"/>
            <p:nvPr/>
          </p:nvSpPr>
          <p:spPr>
            <a:xfrm>
              <a:off x="18999184" y="3080511"/>
              <a:ext cx="10438524" cy="551112"/>
            </a:xfrm>
            <a:prstGeom prst="rect">
              <a:avLst/>
            </a:prstGeom>
          </p:spPr>
          <p:txBody>
            <a:bodyPr wrap="square" lIns="0" tIns="0" rIns="0" bIns="0" rtlCol="0" anchor="t">
              <a:spAutoFit/>
            </a:bodyPr>
            <a:lstStyle/>
            <a:p>
              <a:pPr algn="ctr" defTabSz="609630">
                <a:lnSpc>
                  <a:spcPts val="1915"/>
                </a:lnSpc>
                <a:spcBef>
                  <a:spcPct val="0"/>
                </a:spcBef>
              </a:pPr>
              <a:r>
                <a:rPr lang="en-US" sz="4800" spc="46" dirty="0">
                  <a:solidFill>
                    <a:srgbClr val="1C3DB5"/>
                  </a:solidFill>
                  <a:latin typeface="Teko" panose="02000000000000000000" pitchFamily="2" charset="0"/>
                  <a:ea typeface="Tek Tall Arabic medium"/>
                  <a:cs typeface="Teko" panose="02000000000000000000" pitchFamily="2" charset="0"/>
                  <a:sym typeface="Tek Tall Arabic medium"/>
                </a:rPr>
                <a:t>(The story we want to be part of)</a:t>
              </a:r>
            </a:p>
          </p:txBody>
        </p:sp>
        <p:sp>
          <p:nvSpPr>
            <p:cNvPr id="21" name="TextBox 4">
              <a:extLst>
                <a:ext uri="{FF2B5EF4-FFF2-40B4-BE49-F238E27FC236}">
                  <a16:creationId xmlns:a16="http://schemas.microsoft.com/office/drawing/2014/main" id="{C31D8F53-DF62-A72B-E2F9-539E5B7A6544}"/>
                </a:ext>
              </a:extLst>
            </p:cNvPr>
            <p:cNvSpPr txBox="1"/>
            <p:nvPr/>
          </p:nvSpPr>
          <p:spPr>
            <a:xfrm>
              <a:off x="19165621" y="2319118"/>
              <a:ext cx="10042604" cy="612668"/>
            </a:xfrm>
            <a:prstGeom prst="rect">
              <a:avLst/>
            </a:prstGeom>
          </p:spPr>
          <p:txBody>
            <a:bodyPr wrap="square" lIns="0" tIns="0" rIns="0" bIns="0" rtlCol="0" anchor="t">
              <a:spAutoFit/>
            </a:bodyPr>
            <a:lstStyle/>
            <a:p>
              <a:pPr algn="ctr" defTabSz="609630">
                <a:lnSpc>
                  <a:spcPts val="1915"/>
                </a:lnSpc>
                <a:spcBef>
                  <a:spcPct val="0"/>
                </a:spcBef>
              </a:pPr>
              <a:r>
                <a:rPr lang="en-US" sz="5867" spc="46" dirty="0">
                  <a:solidFill>
                    <a:srgbClr val="1C3DB5"/>
                  </a:solidFill>
                  <a:latin typeface="Teko" panose="02000000000000000000" pitchFamily="2" charset="0"/>
                  <a:ea typeface="Tek Tall Arabic medium"/>
                  <a:cs typeface="Teko" panose="02000000000000000000" pitchFamily="2" charset="0"/>
                  <a:sym typeface="Tek Tall Arabic medium"/>
                </a:rPr>
                <a:t>WHERE ARE WE NOW? </a:t>
              </a:r>
            </a:p>
          </p:txBody>
        </p:sp>
      </p:grpSp>
      <p:grpSp>
        <p:nvGrpSpPr>
          <p:cNvPr id="2" name="Group 4">
            <a:extLst>
              <a:ext uri="{FF2B5EF4-FFF2-40B4-BE49-F238E27FC236}">
                <a16:creationId xmlns:a16="http://schemas.microsoft.com/office/drawing/2014/main" id="{8A2C7E88-F345-CAF9-9EA9-F225AD6C857F}"/>
              </a:ext>
            </a:extLst>
          </p:cNvPr>
          <p:cNvGrpSpPr/>
          <p:nvPr/>
        </p:nvGrpSpPr>
        <p:grpSpPr>
          <a:xfrm>
            <a:off x="2739420" y="-25400"/>
            <a:ext cx="1197429" cy="775404"/>
            <a:chOff x="0" y="0"/>
            <a:chExt cx="3095063" cy="1369565"/>
          </a:xfrm>
        </p:grpSpPr>
        <p:sp>
          <p:nvSpPr>
            <p:cNvPr id="3" name="Freeform 5">
              <a:extLst>
                <a:ext uri="{FF2B5EF4-FFF2-40B4-BE49-F238E27FC236}">
                  <a16:creationId xmlns:a16="http://schemas.microsoft.com/office/drawing/2014/main" id="{CF9A6C12-F6F6-A4A3-959E-61127487C0E6}"/>
                </a:ext>
              </a:extLst>
            </p:cNvPr>
            <p:cNvSpPr/>
            <p:nvPr/>
          </p:nvSpPr>
          <p:spPr>
            <a:xfrm>
              <a:off x="0" y="0"/>
              <a:ext cx="3095063" cy="1369565"/>
            </a:xfrm>
            <a:custGeom>
              <a:avLst/>
              <a:gdLst/>
              <a:ahLst/>
              <a:cxnLst/>
              <a:rect l="l" t="t" r="r" b="b"/>
              <a:pathLst>
                <a:path w="3095063" h="1369565">
                  <a:moveTo>
                    <a:pt x="0" y="0"/>
                  </a:moveTo>
                  <a:lnTo>
                    <a:pt x="3095063" y="0"/>
                  </a:lnTo>
                  <a:lnTo>
                    <a:pt x="3095063" y="1369565"/>
                  </a:lnTo>
                  <a:lnTo>
                    <a:pt x="0" y="136956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609630"/>
              <a:endParaRPr lang="en-ZA" sz="1200">
                <a:solidFill>
                  <a:prstClr val="black"/>
                </a:solidFill>
                <a:latin typeface="Calibri"/>
              </a:endParaRPr>
            </a:p>
          </p:txBody>
        </p:sp>
        <p:sp>
          <p:nvSpPr>
            <p:cNvPr id="4" name="TextBox 6">
              <a:extLst>
                <a:ext uri="{FF2B5EF4-FFF2-40B4-BE49-F238E27FC236}">
                  <a16:creationId xmlns:a16="http://schemas.microsoft.com/office/drawing/2014/main" id="{D998BA46-714B-588A-A110-0A5FA7AD7626}"/>
                </a:ext>
              </a:extLst>
            </p:cNvPr>
            <p:cNvSpPr txBox="1"/>
            <p:nvPr/>
          </p:nvSpPr>
          <p:spPr>
            <a:xfrm rot="21434471">
              <a:off x="121060" y="419354"/>
              <a:ext cx="2852941" cy="452899"/>
            </a:xfrm>
            <a:prstGeom prst="rect">
              <a:avLst/>
            </a:prstGeom>
          </p:spPr>
          <p:txBody>
            <a:bodyPr lIns="0" tIns="0" rIns="0" bIns="0" rtlCol="0" anchor="t">
              <a:spAutoFit/>
            </a:bodyPr>
            <a:lstStyle/>
            <a:p>
              <a:pPr algn="ctr" defTabSz="609630">
                <a:lnSpc>
                  <a:spcPts val="2213"/>
                </a:lnSpc>
                <a:spcBef>
                  <a:spcPct val="0"/>
                </a:spcBef>
              </a:pPr>
              <a:r>
                <a:rPr lang="en-US" sz="1333" spc="53" dirty="0">
                  <a:solidFill>
                    <a:srgbClr val="FFFFFF"/>
                  </a:solidFill>
                  <a:latin typeface="Anton"/>
                  <a:ea typeface="Anton"/>
                  <a:cs typeface="Anton"/>
                  <a:sym typeface="Anton"/>
                </a:rPr>
                <a:t>SESSION 4</a:t>
              </a:r>
            </a:p>
          </p:txBody>
        </p:sp>
      </p:grpSp>
      <p:sp>
        <p:nvSpPr>
          <p:cNvPr id="5" name="TextBox 3">
            <a:extLst>
              <a:ext uri="{FF2B5EF4-FFF2-40B4-BE49-F238E27FC236}">
                <a16:creationId xmlns:a16="http://schemas.microsoft.com/office/drawing/2014/main" id="{4E6488F0-3E0B-8460-D58F-0C8A5E45F288}"/>
              </a:ext>
            </a:extLst>
          </p:cNvPr>
          <p:cNvSpPr txBox="1"/>
          <p:nvPr/>
        </p:nvSpPr>
        <p:spPr>
          <a:xfrm rot="21384340">
            <a:off x="-27781" y="1000579"/>
            <a:ext cx="3675449" cy="438582"/>
          </a:xfrm>
          <a:prstGeom prst="rect">
            <a:avLst/>
          </a:prstGeom>
        </p:spPr>
        <p:txBody>
          <a:bodyPr wrap="square" lIns="0" tIns="0" rIns="0" bIns="0" rtlCol="0" anchor="t">
            <a:spAutoFit/>
          </a:bodyPr>
          <a:lstStyle/>
          <a:p>
            <a:pPr algn="ctr" defTabSz="609630">
              <a:lnSpc>
                <a:spcPts val="3564"/>
              </a:lnSpc>
              <a:spcBef>
                <a:spcPct val="0"/>
              </a:spcBef>
            </a:pPr>
            <a:r>
              <a:rPr lang="en-US" sz="2400" spc="86" dirty="0">
                <a:solidFill>
                  <a:srgbClr val="1C3DB5"/>
                </a:solidFill>
                <a:effectLst>
                  <a:outerShdw blurRad="38100" dist="38100" dir="2700000" algn="tl">
                    <a:srgbClr val="000000">
                      <a:alpha val="43137"/>
                    </a:srgbClr>
                  </a:outerShdw>
                </a:effectLst>
                <a:latin typeface="Teko" panose="02000000000000000000" pitchFamily="2" charset="0"/>
                <a:ea typeface="Tek Tall Arabic medium"/>
                <a:cs typeface="Teko" panose="02000000000000000000" pitchFamily="2" charset="0"/>
                <a:sym typeface="Tek Tall Arabic medium"/>
              </a:rPr>
              <a:t>Developing a Picture of the Future</a:t>
            </a:r>
          </a:p>
        </p:txBody>
      </p:sp>
      <p:sp>
        <p:nvSpPr>
          <p:cNvPr id="6" name="TextBox 2">
            <a:extLst>
              <a:ext uri="{FF2B5EF4-FFF2-40B4-BE49-F238E27FC236}">
                <a16:creationId xmlns:a16="http://schemas.microsoft.com/office/drawing/2014/main" id="{A8C76D2A-AA7F-93DF-26BE-7CEE2CE70A83}"/>
              </a:ext>
            </a:extLst>
          </p:cNvPr>
          <p:cNvSpPr txBox="1"/>
          <p:nvPr/>
        </p:nvSpPr>
        <p:spPr>
          <a:xfrm rot="-165529">
            <a:off x="-348986" y="464604"/>
            <a:ext cx="3873437" cy="707822"/>
          </a:xfrm>
          <a:prstGeom prst="rect">
            <a:avLst/>
          </a:prstGeom>
        </p:spPr>
        <p:txBody>
          <a:bodyPr wrap="square" lIns="0" tIns="0" rIns="0" bIns="0" rtlCol="0" anchor="t">
            <a:spAutoFit/>
          </a:bodyPr>
          <a:lstStyle/>
          <a:p>
            <a:pPr algn="ctr" defTabSz="609630">
              <a:lnSpc>
                <a:spcPts val="6125"/>
              </a:lnSpc>
              <a:spcBef>
                <a:spcPct val="0"/>
              </a:spcBef>
            </a:pPr>
            <a:r>
              <a:rPr lang="en-US" sz="3600" spc="149" dirty="0">
                <a:solidFill>
                  <a:srgbClr val="CF0A0A"/>
                </a:solidFill>
                <a:latin typeface="Anton"/>
                <a:ea typeface="Anton"/>
                <a:cs typeface="Anton"/>
                <a:sym typeface="Anton"/>
              </a:rPr>
              <a:t>Vision in a Day</a:t>
            </a:r>
          </a:p>
        </p:txBody>
      </p:sp>
      <p:grpSp>
        <p:nvGrpSpPr>
          <p:cNvPr id="17" name="Group 16">
            <a:extLst>
              <a:ext uri="{FF2B5EF4-FFF2-40B4-BE49-F238E27FC236}">
                <a16:creationId xmlns:a16="http://schemas.microsoft.com/office/drawing/2014/main" id="{86E1A547-872B-5DF3-4060-9FB42AEDA812}"/>
              </a:ext>
            </a:extLst>
          </p:cNvPr>
          <p:cNvGrpSpPr/>
          <p:nvPr/>
        </p:nvGrpSpPr>
        <p:grpSpPr>
          <a:xfrm>
            <a:off x="814405" y="7386718"/>
            <a:ext cx="892606" cy="2910673"/>
            <a:chOff x="1221608" y="5562276"/>
            <a:chExt cx="1338909" cy="4366009"/>
          </a:xfrm>
        </p:grpSpPr>
        <p:sp>
          <p:nvSpPr>
            <p:cNvPr id="18" name="Freeform 2">
              <a:extLst>
                <a:ext uri="{FF2B5EF4-FFF2-40B4-BE49-F238E27FC236}">
                  <a16:creationId xmlns:a16="http://schemas.microsoft.com/office/drawing/2014/main" id="{72D5D0F4-02E3-8D27-5ADD-9367CC2FECC3}"/>
                </a:ext>
              </a:extLst>
            </p:cNvPr>
            <p:cNvSpPr/>
            <p:nvPr/>
          </p:nvSpPr>
          <p:spPr>
            <a:xfrm rot="-5400000">
              <a:off x="-64546" y="7303223"/>
              <a:ext cx="4366009" cy="884116"/>
            </a:xfrm>
            <a:custGeom>
              <a:avLst/>
              <a:gdLst/>
              <a:ahLst/>
              <a:cxnLst/>
              <a:rect l="l" t="t" r="r" b="b"/>
              <a:pathLst>
                <a:path w="1116095" h="226009">
                  <a:moveTo>
                    <a:pt x="0" y="0"/>
                  </a:moveTo>
                  <a:lnTo>
                    <a:pt x="1116095" y="0"/>
                  </a:lnTo>
                  <a:lnTo>
                    <a:pt x="1116095" y="226009"/>
                  </a:lnTo>
                  <a:lnTo>
                    <a:pt x="0" y="2260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pPr defTabSz="609630"/>
              <a:endParaRPr lang="en-ZA" sz="1200">
                <a:solidFill>
                  <a:prstClr val="black"/>
                </a:solidFill>
                <a:latin typeface="Calibri"/>
              </a:endParaRPr>
            </a:p>
          </p:txBody>
        </p:sp>
        <p:sp>
          <p:nvSpPr>
            <p:cNvPr id="25" name="TextBox 7">
              <a:extLst>
                <a:ext uri="{FF2B5EF4-FFF2-40B4-BE49-F238E27FC236}">
                  <a16:creationId xmlns:a16="http://schemas.microsoft.com/office/drawing/2014/main" id="{4510CC74-CD7B-1208-7F19-521DC1F703FE}"/>
                </a:ext>
              </a:extLst>
            </p:cNvPr>
            <p:cNvSpPr txBox="1"/>
            <p:nvPr/>
          </p:nvSpPr>
          <p:spPr>
            <a:xfrm rot="16200000">
              <a:off x="-137549" y="7683433"/>
              <a:ext cx="3523342" cy="805027"/>
            </a:xfrm>
            <a:prstGeom prst="rect">
              <a:avLst/>
            </a:prstGeom>
          </p:spPr>
          <p:txBody>
            <a:bodyPr wrap="square" lIns="0" tIns="0" rIns="0" bIns="0" rtlCol="0" anchor="t">
              <a:spAutoFit/>
            </a:bodyPr>
            <a:lstStyle/>
            <a:p>
              <a:pPr defTabSz="609630">
                <a:lnSpc>
                  <a:spcPts val="1915"/>
                </a:lnSpc>
                <a:spcBef>
                  <a:spcPct val="0"/>
                </a:spcBef>
              </a:pPr>
              <a:r>
                <a:rPr lang="en-US" sz="9200" b="1" spc="46" dirty="0">
                  <a:solidFill>
                    <a:srgbClr val="D40808"/>
                  </a:solidFill>
                  <a:latin typeface="Teko" panose="02000000000000000000" pitchFamily="2" charset="0"/>
                  <a:ea typeface="Tek Tall Arabic medium Bold"/>
                  <a:cs typeface="Teko" panose="02000000000000000000" pitchFamily="2" charset="0"/>
                  <a:sym typeface="Tek Tall Arabic medium Bold"/>
                </a:rPr>
                <a:t>STEP 2</a:t>
              </a:r>
            </a:p>
          </p:txBody>
        </p:sp>
      </p:grpSp>
      <p:grpSp>
        <p:nvGrpSpPr>
          <p:cNvPr id="7" name="Group 11">
            <a:extLst>
              <a:ext uri="{FF2B5EF4-FFF2-40B4-BE49-F238E27FC236}">
                <a16:creationId xmlns:a16="http://schemas.microsoft.com/office/drawing/2014/main" id="{40A731C3-384A-268C-EB38-AA0A3D92561A}"/>
              </a:ext>
            </a:extLst>
          </p:cNvPr>
          <p:cNvGrpSpPr/>
          <p:nvPr/>
        </p:nvGrpSpPr>
        <p:grpSpPr>
          <a:xfrm>
            <a:off x="3539241" y="-2301078"/>
            <a:ext cx="8156701" cy="988223"/>
            <a:chOff x="0" y="0"/>
            <a:chExt cx="4131838" cy="500590"/>
          </a:xfrm>
        </p:grpSpPr>
        <p:sp>
          <p:nvSpPr>
            <p:cNvPr id="8" name="Freeform 12">
              <a:extLst>
                <a:ext uri="{FF2B5EF4-FFF2-40B4-BE49-F238E27FC236}">
                  <a16:creationId xmlns:a16="http://schemas.microsoft.com/office/drawing/2014/main" id="{EB1CF91D-6A9B-90F7-C267-895662828C69}"/>
                </a:ext>
              </a:extLst>
            </p:cNvPr>
            <p:cNvSpPr/>
            <p:nvPr/>
          </p:nvSpPr>
          <p:spPr>
            <a:xfrm>
              <a:off x="0" y="0"/>
              <a:ext cx="500590" cy="500590"/>
            </a:xfrm>
            <a:custGeom>
              <a:avLst/>
              <a:gdLst/>
              <a:ahLst/>
              <a:cxnLst/>
              <a:rect l="l" t="t" r="r" b="b"/>
              <a:pathLst>
                <a:path w="500590" h="500590">
                  <a:moveTo>
                    <a:pt x="0" y="0"/>
                  </a:moveTo>
                  <a:lnTo>
                    <a:pt x="500590" y="0"/>
                  </a:lnTo>
                  <a:lnTo>
                    <a:pt x="500590" y="500590"/>
                  </a:lnTo>
                  <a:lnTo>
                    <a:pt x="0" y="50059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defTabSz="609630"/>
              <a:endParaRPr lang="en-ZA" sz="2133">
                <a:solidFill>
                  <a:prstClr val="white"/>
                </a:solidFill>
                <a:latin typeface="Calibri"/>
              </a:endParaRPr>
            </a:p>
          </p:txBody>
        </p:sp>
        <p:sp>
          <p:nvSpPr>
            <p:cNvPr id="9" name="TextBox 13">
              <a:extLst>
                <a:ext uri="{FF2B5EF4-FFF2-40B4-BE49-F238E27FC236}">
                  <a16:creationId xmlns:a16="http://schemas.microsoft.com/office/drawing/2014/main" id="{8A1B775B-E51D-A4BD-F0B9-5F9B2BEA07AF}"/>
                </a:ext>
              </a:extLst>
            </p:cNvPr>
            <p:cNvSpPr txBox="1"/>
            <p:nvPr/>
          </p:nvSpPr>
          <p:spPr>
            <a:xfrm>
              <a:off x="606696" y="286155"/>
              <a:ext cx="3525142" cy="202028"/>
            </a:xfrm>
            <a:prstGeom prst="rect">
              <a:avLst/>
            </a:prstGeom>
          </p:spPr>
          <p:txBody>
            <a:bodyPr lIns="0" tIns="0" rIns="0" bIns="0" rtlCol="0" anchor="t">
              <a:spAutoFit/>
            </a:bodyPr>
            <a:lstStyle/>
            <a:p>
              <a:pPr defTabSz="609630">
                <a:lnSpc>
                  <a:spcPts val="1795"/>
                </a:lnSpc>
                <a:spcBef>
                  <a:spcPct val="0"/>
                </a:spcBef>
              </a:pPr>
              <a:r>
                <a:rPr lang="en-US" sz="5867" spc="43" dirty="0">
                  <a:solidFill>
                    <a:prstClr val="white"/>
                  </a:solidFill>
                  <a:latin typeface="Teko" panose="02000000000000000000" pitchFamily="2" charset="0"/>
                  <a:ea typeface="Tek Tall Arabic medium"/>
                  <a:cs typeface="Teko" panose="02000000000000000000" pitchFamily="2" charset="0"/>
                  <a:sym typeface="Tek Tall Arabic medium"/>
                </a:rPr>
                <a:t>AIMS OF THIS SESSION</a:t>
              </a:r>
            </a:p>
          </p:txBody>
        </p:sp>
      </p:grpSp>
    </p:spTree>
    <p:extLst>
      <p:ext uri="{BB962C8B-B14F-4D97-AF65-F5344CB8AC3E}">
        <p14:creationId xmlns:p14="http://schemas.microsoft.com/office/powerpoint/2010/main" val="24203858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xEl>
                                              <p:pRg st="0" end="0"/>
                                            </p:txEl>
                                          </p:spTgt>
                                        </p:tgtEl>
                                        <p:attrNameLst>
                                          <p:attrName>style.visibility</p:attrName>
                                        </p:attrNameLst>
                                      </p:cBhvr>
                                      <p:to>
                                        <p:strVal val="visible"/>
                                      </p:to>
                                    </p:set>
                                    <p:animEffect transition="in" filter="fade">
                                      <p:cBhvr>
                                        <p:cTn id="7" dur="2000"/>
                                        <p:tgtEl>
                                          <p:spTgt spid="2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8">
                                            <p:txEl>
                                              <p:pRg st="1" end="1"/>
                                            </p:txEl>
                                          </p:spTgt>
                                        </p:tgtEl>
                                        <p:attrNameLst>
                                          <p:attrName>style.visibility</p:attrName>
                                        </p:attrNameLst>
                                      </p:cBhvr>
                                      <p:to>
                                        <p:strVal val="visible"/>
                                      </p:to>
                                    </p:set>
                                    <p:animEffect transition="in" filter="fade">
                                      <p:cBhvr>
                                        <p:cTn id="12" dur="2000"/>
                                        <p:tgtEl>
                                          <p:spTgt spid="2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8">
                                            <p:txEl>
                                              <p:pRg st="2" end="2"/>
                                            </p:txEl>
                                          </p:spTgt>
                                        </p:tgtEl>
                                        <p:attrNameLst>
                                          <p:attrName>style.visibility</p:attrName>
                                        </p:attrNameLst>
                                      </p:cBhvr>
                                      <p:to>
                                        <p:strVal val="visible"/>
                                      </p:to>
                                    </p:set>
                                    <p:animEffect transition="in" filter="fade">
                                      <p:cBhvr>
                                        <p:cTn id="17" dur="2000"/>
                                        <p:tgtEl>
                                          <p:spTgt spid="2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8">
                                            <p:txEl>
                                              <p:pRg st="3" end="3"/>
                                            </p:txEl>
                                          </p:spTgt>
                                        </p:tgtEl>
                                        <p:attrNameLst>
                                          <p:attrName>style.visibility</p:attrName>
                                        </p:attrNameLst>
                                      </p:cBhvr>
                                      <p:to>
                                        <p:strVal val="visible"/>
                                      </p:to>
                                    </p:set>
                                    <p:animEffect transition="in" filter="fade">
                                      <p:cBhvr>
                                        <p:cTn id="22" dur="2000"/>
                                        <p:tgtEl>
                                          <p:spTgt spid="2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8">
                                            <p:txEl>
                                              <p:pRg st="4" end="4"/>
                                            </p:txEl>
                                          </p:spTgt>
                                        </p:tgtEl>
                                        <p:attrNameLst>
                                          <p:attrName>style.visibility</p:attrName>
                                        </p:attrNameLst>
                                      </p:cBhvr>
                                      <p:to>
                                        <p:strVal val="visible"/>
                                      </p:to>
                                    </p:set>
                                    <p:animEffect transition="in" filter="fade">
                                      <p:cBhvr>
                                        <p:cTn id="27" dur="2000"/>
                                        <p:tgtEl>
                                          <p:spTgt spid="2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B82D53B8-AA35-96F6-D75D-361496A6CE08}"/>
            </a:ext>
          </a:extLst>
        </p:cNvPr>
        <p:cNvGrpSpPr/>
        <p:nvPr/>
      </p:nvGrpSpPr>
      <p:grpSpPr>
        <a:xfrm>
          <a:off x="0" y="0"/>
          <a:ext cx="0" cy="0"/>
          <a:chOff x="0" y="0"/>
          <a:chExt cx="0" cy="0"/>
        </a:xfrm>
      </p:grpSpPr>
      <p:sp>
        <p:nvSpPr>
          <p:cNvPr id="6" name="Freeform: Shape 5">
            <a:extLst>
              <a:ext uri="{FF2B5EF4-FFF2-40B4-BE49-F238E27FC236}">
                <a16:creationId xmlns:a16="http://schemas.microsoft.com/office/drawing/2014/main" id="{CDADF09A-347C-3D20-210C-A9EC7083B6EF}"/>
              </a:ext>
            </a:extLst>
          </p:cNvPr>
          <p:cNvSpPr/>
          <p:nvPr/>
        </p:nvSpPr>
        <p:spPr>
          <a:xfrm>
            <a:off x="-8829357" y="2699891"/>
            <a:ext cx="12192000" cy="6883400"/>
          </a:xfrm>
          <a:custGeom>
            <a:avLst/>
            <a:gdLst/>
            <a:ahLst/>
            <a:cxnLst/>
            <a:rect l="l" t="t" r="r" b="b"/>
            <a:pathLst>
              <a:path w="18288000" h="10325100">
                <a:moveTo>
                  <a:pt x="10556798" y="5151589"/>
                </a:moveTo>
                <a:lnTo>
                  <a:pt x="10781054" y="5151589"/>
                </a:lnTo>
                <a:cubicBezTo>
                  <a:pt x="10832966" y="5151589"/>
                  <a:pt x="10858920" y="5174430"/>
                  <a:pt x="10858920" y="5220112"/>
                </a:cubicBezTo>
                <a:lnTo>
                  <a:pt x="10858920" y="5796327"/>
                </a:lnTo>
                <a:cubicBezTo>
                  <a:pt x="10858920" y="5842009"/>
                  <a:pt x="10832966" y="5864850"/>
                  <a:pt x="10781054" y="5864850"/>
                </a:cubicBezTo>
                <a:lnTo>
                  <a:pt x="10556798" y="5864850"/>
                </a:lnTo>
                <a:close/>
                <a:moveTo>
                  <a:pt x="12359813" y="4522425"/>
                </a:moveTo>
                <a:lnTo>
                  <a:pt x="12537350" y="5537809"/>
                </a:lnTo>
                <a:lnTo>
                  <a:pt x="12176047" y="5537809"/>
                </a:lnTo>
                <a:close/>
                <a:moveTo>
                  <a:pt x="10556798" y="4083256"/>
                </a:moveTo>
                <a:lnTo>
                  <a:pt x="10781054" y="4083256"/>
                </a:lnTo>
                <a:cubicBezTo>
                  <a:pt x="10832966" y="4083256"/>
                  <a:pt x="10858920" y="4106097"/>
                  <a:pt x="10858920" y="4151778"/>
                </a:cubicBezTo>
                <a:lnTo>
                  <a:pt x="10858920" y="4724879"/>
                </a:lnTo>
                <a:cubicBezTo>
                  <a:pt x="10858920" y="4770560"/>
                  <a:pt x="10832966" y="4793401"/>
                  <a:pt x="10781054" y="4793401"/>
                </a:cubicBezTo>
                <a:lnTo>
                  <a:pt x="10556798" y="4793401"/>
                </a:lnTo>
                <a:close/>
                <a:moveTo>
                  <a:pt x="8939938" y="4083256"/>
                </a:moveTo>
                <a:lnTo>
                  <a:pt x="9148622" y="4083256"/>
                </a:lnTo>
                <a:cubicBezTo>
                  <a:pt x="9200533" y="4083256"/>
                  <a:pt x="9226488" y="4106097"/>
                  <a:pt x="9226488" y="4151778"/>
                </a:cubicBezTo>
                <a:lnTo>
                  <a:pt x="9226488" y="5796327"/>
                </a:lnTo>
                <a:cubicBezTo>
                  <a:pt x="9226488" y="5842009"/>
                  <a:pt x="9200533" y="5864850"/>
                  <a:pt x="9148622" y="5864850"/>
                </a:cubicBezTo>
                <a:lnTo>
                  <a:pt x="8939938" y="5864850"/>
                </a:lnTo>
                <a:close/>
                <a:moveTo>
                  <a:pt x="15797653" y="3725068"/>
                </a:moveTo>
                <a:lnTo>
                  <a:pt x="15427006" y="4946020"/>
                </a:lnTo>
                <a:lnTo>
                  <a:pt x="15800767" y="6223037"/>
                </a:lnTo>
                <a:lnTo>
                  <a:pt x="16383211" y="6223037"/>
                </a:lnTo>
                <a:lnTo>
                  <a:pt x="15990762" y="4946020"/>
                </a:lnTo>
                <a:lnTo>
                  <a:pt x="16380096" y="3725068"/>
                </a:lnTo>
                <a:close/>
                <a:moveTo>
                  <a:pt x="14878823" y="3725068"/>
                </a:moveTo>
                <a:lnTo>
                  <a:pt x="14878823" y="6223037"/>
                </a:lnTo>
                <a:lnTo>
                  <a:pt x="15423891" y="6223037"/>
                </a:lnTo>
                <a:lnTo>
                  <a:pt x="15423891" y="3725068"/>
                </a:lnTo>
                <a:close/>
                <a:moveTo>
                  <a:pt x="13778058" y="3725068"/>
                </a:moveTo>
                <a:cubicBezTo>
                  <a:pt x="13472819" y="3725068"/>
                  <a:pt x="13320201" y="3853808"/>
                  <a:pt x="13320201" y="4111288"/>
                </a:cubicBezTo>
                <a:lnTo>
                  <a:pt x="13320201" y="5836818"/>
                </a:lnTo>
                <a:cubicBezTo>
                  <a:pt x="13320201" y="6094297"/>
                  <a:pt x="13472819" y="6223037"/>
                  <a:pt x="13778058" y="6223037"/>
                </a:cubicBezTo>
                <a:lnTo>
                  <a:pt x="14217226" y="6223037"/>
                </a:lnTo>
                <a:cubicBezTo>
                  <a:pt x="14522465" y="6223037"/>
                  <a:pt x="14675083" y="6094297"/>
                  <a:pt x="14675083" y="5836818"/>
                </a:cubicBezTo>
                <a:lnTo>
                  <a:pt x="14675083" y="5238800"/>
                </a:lnTo>
                <a:lnTo>
                  <a:pt x="14130015" y="5238800"/>
                </a:lnTo>
                <a:lnTo>
                  <a:pt x="14130015" y="5796327"/>
                </a:lnTo>
                <a:cubicBezTo>
                  <a:pt x="14130015" y="5842009"/>
                  <a:pt x="14104060" y="5864850"/>
                  <a:pt x="14052149" y="5864850"/>
                </a:cubicBezTo>
                <a:lnTo>
                  <a:pt x="13943135" y="5864850"/>
                </a:lnTo>
                <a:cubicBezTo>
                  <a:pt x="13891224" y="5864850"/>
                  <a:pt x="13865269" y="5842009"/>
                  <a:pt x="13865269" y="5796327"/>
                </a:cubicBezTo>
                <a:lnTo>
                  <a:pt x="13865269" y="4151778"/>
                </a:lnTo>
                <a:cubicBezTo>
                  <a:pt x="13865269" y="4106097"/>
                  <a:pt x="13891224" y="4083256"/>
                  <a:pt x="13943135" y="4083256"/>
                </a:cubicBezTo>
                <a:lnTo>
                  <a:pt x="14052149" y="4083256"/>
                </a:lnTo>
                <a:cubicBezTo>
                  <a:pt x="14104060" y="4083256"/>
                  <a:pt x="14130015" y="4106097"/>
                  <a:pt x="14130015" y="4151778"/>
                </a:cubicBezTo>
                <a:lnTo>
                  <a:pt x="14130015" y="4721764"/>
                </a:lnTo>
                <a:lnTo>
                  <a:pt x="14675083" y="4721764"/>
                </a:lnTo>
                <a:lnTo>
                  <a:pt x="14675083" y="4111288"/>
                </a:lnTo>
                <a:cubicBezTo>
                  <a:pt x="14675083" y="3853808"/>
                  <a:pt x="14522465" y="3725068"/>
                  <a:pt x="14217226" y="3725068"/>
                </a:cubicBezTo>
                <a:close/>
                <a:moveTo>
                  <a:pt x="12035887" y="3725068"/>
                </a:moveTo>
                <a:lnTo>
                  <a:pt x="11515736" y="6223037"/>
                </a:lnTo>
                <a:lnTo>
                  <a:pt x="12051460" y="6223037"/>
                </a:lnTo>
                <a:lnTo>
                  <a:pt x="12104410" y="5924028"/>
                </a:lnTo>
                <a:lnTo>
                  <a:pt x="12605873" y="5924028"/>
                </a:lnTo>
                <a:lnTo>
                  <a:pt x="12658822" y="6223037"/>
                </a:lnTo>
                <a:lnTo>
                  <a:pt x="13207005" y="6223037"/>
                </a:lnTo>
                <a:lnTo>
                  <a:pt x="12686854" y="3725068"/>
                </a:lnTo>
                <a:close/>
                <a:moveTo>
                  <a:pt x="10021073" y="3725068"/>
                </a:moveTo>
                <a:lnTo>
                  <a:pt x="10021073" y="6223037"/>
                </a:lnTo>
                <a:lnTo>
                  <a:pt x="10936788" y="6223037"/>
                </a:lnTo>
                <a:cubicBezTo>
                  <a:pt x="11242026" y="6223037"/>
                  <a:pt x="11394645" y="6094297"/>
                  <a:pt x="11394645" y="5836818"/>
                </a:cubicBezTo>
                <a:lnTo>
                  <a:pt x="11394645" y="5288635"/>
                </a:lnTo>
                <a:cubicBezTo>
                  <a:pt x="11394645" y="5201424"/>
                  <a:pt x="11384263" y="5132382"/>
                  <a:pt x="11363498" y="5081509"/>
                </a:cubicBezTo>
                <a:cubicBezTo>
                  <a:pt x="11342734" y="5030636"/>
                  <a:pt x="11303281" y="4992741"/>
                  <a:pt x="11245141" y="4967823"/>
                </a:cubicBezTo>
                <a:cubicBezTo>
                  <a:pt x="11301205" y="4936676"/>
                  <a:pt x="11340138" y="4892552"/>
                  <a:pt x="11361941" y="4835450"/>
                </a:cubicBezTo>
                <a:cubicBezTo>
                  <a:pt x="11383743" y="4778347"/>
                  <a:pt x="11394645" y="4705152"/>
                  <a:pt x="11394645" y="4615865"/>
                </a:cubicBezTo>
                <a:lnTo>
                  <a:pt x="11394645" y="4111288"/>
                </a:lnTo>
                <a:cubicBezTo>
                  <a:pt x="11394645" y="3853808"/>
                  <a:pt x="11242026" y="3725068"/>
                  <a:pt x="10936788" y="3725068"/>
                </a:cubicBezTo>
                <a:close/>
                <a:moveTo>
                  <a:pt x="8394870" y="3725068"/>
                </a:moveTo>
                <a:lnTo>
                  <a:pt x="8394870" y="6223037"/>
                </a:lnTo>
                <a:lnTo>
                  <a:pt x="9313700" y="6223037"/>
                </a:lnTo>
                <a:cubicBezTo>
                  <a:pt x="9618938" y="6223037"/>
                  <a:pt x="9771557" y="6094297"/>
                  <a:pt x="9771557" y="5836818"/>
                </a:cubicBezTo>
                <a:lnTo>
                  <a:pt x="9771557" y="4111288"/>
                </a:lnTo>
                <a:cubicBezTo>
                  <a:pt x="9771557" y="3853808"/>
                  <a:pt x="9618938" y="3725068"/>
                  <a:pt x="9313700" y="3725068"/>
                </a:cubicBezTo>
                <a:close/>
                <a:moveTo>
                  <a:pt x="6954025" y="3725068"/>
                </a:moveTo>
                <a:lnTo>
                  <a:pt x="6954025" y="6223037"/>
                </a:lnTo>
                <a:lnTo>
                  <a:pt x="8181206" y="6223037"/>
                </a:lnTo>
                <a:lnTo>
                  <a:pt x="8181206" y="5833703"/>
                </a:lnTo>
                <a:lnTo>
                  <a:pt x="7499092" y="5833703"/>
                </a:lnTo>
                <a:lnTo>
                  <a:pt x="7499092" y="5167162"/>
                </a:lnTo>
                <a:lnTo>
                  <a:pt x="8062849" y="5167162"/>
                </a:lnTo>
                <a:lnTo>
                  <a:pt x="8062849" y="4777828"/>
                </a:lnTo>
                <a:lnTo>
                  <a:pt x="7499092" y="4777828"/>
                </a:lnTo>
                <a:lnTo>
                  <a:pt x="7499092" y="4114402"/>
                </a:lnTo>
                <a:lnTo>
                  <a:pt x="8153174" y="4114402"/>
                </a:lnTo>
                <a:lnTo>
                  <a:pt x="8153174" y="3725068"/>
                </a:lnTo>
                <a:close/>
                <a:moveTo>
                  <a:pt x="5544325" y="3725068"/>
                </a:moveTo>
                <a:lnTo>
                  <a:pt x="5544325" y="6223037"/>
                </a:lnTo>
                <a:lnTo>
                  <a:pt x="6771506" y="6223037"/>
                </a:lnTo>
                <a:lnTo>
                  <a:pt x="6771506" y="5833703"/>
                </a:lnTo>
                <a:lnTo>
                  <a:pt x="6089393" y="5833703"/>
                </a:lnTo>
                <a:lnTo>
                  <a:pt x="6089393" y="5167162"/>
                </a:lnTo>
                <a:lnTo>
                  <a:pt x="6653149" y="5167162"/>
                </a:lnTo>
                <a:lnTo>
                  <a:pt x="6653149" y="4777828"/>
                </a:lnTo>
                <a:lnTo>
                  <a:pt x="6089393" y="4777828"/>
                </a:lnTo>
                <a:lnTo>
                  <a:pt x="6089393" y="4114402"/>
                </a:lnTo>
                <a:lnTo>
                  <a:pt x="6743474" y="4114402"/>
                </a:lnTo>
                <a:lnTo>
                  <a:pt x="6743474" y="3725068"/>
                </a:lnTo>
                <a:close/>
                <a:moveTo>
                  <a:pt x="4163199" y="3725068"/>
                </a:moveTo>
                <a:lnTo>
                  <a:pt x="4163199" y="6223037"/>
                </a:lnTo>
                <a:lnTo>
                  <a:pt x="4708268" y="6223037"/>
                </a:lnTo>
                <a:lnTo>
                  <a:pt x="4708268" y="5167162"/>
                </a:lnTo>
                <a:lnTo>
                  <a:pt x="5272024" y="5167162"/>
                </a:lnTo>
                <a:lnTo>
                  <a:pt x="5272024" y="4777828"/>
                </a:lnTo>
                <a:lnTo>
                  <a:pt x="4708268" y="4777828"/>
                </a:lnTo>
                <a:lnTo>
                  <a:pt x="4708268" y="4114402"/>
                </a:lnTo>
                <a:lnTo>
                  <a:pt x="5362350" y="4114402"/>
                </a:lnTo>
                <a:lnTo>
                  <a:pt x="5362350" y="3725068"/>
                </a:lnTo>
                <a:close/>
                <a:moveTo>
                  <a:pt x="0" y="0"/>
                </a:moveTo>
                <a:lnTo>
                  <a:pt x="18288000" y="0"/>
                </a:lnTo>
                <a:lnTo>
                  <a:pt x="18288000" y="10325100"/>
                </a:lnTo>
                <a:lnTo>
                  <a:pt x="0" y="10325100"/>
                </a:lnTo>
                <a:close/>
              </a:path>
            </a:pathLst>
          </a:custGeom>
          <a:no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defTabSz="609630"/>
            <a:endParaRPr lang="en-ZA" sz="1200" dirty="0">
              <a:solidFill>
                <a:prstClr val="white"/>
              </a:solidFill>
              <a:latin typeface="Calibri"/>
            </a:endParaRPr>
          </a:p>
        </p:txBody>
      </p:sp>
      <p:sp>
        <p:nvSpPr>
          <p:cNvPr id="73" name="TextBox 4">
            <a:extLst>
              <a:ext uri="{FF2B5EF4-FFF2-40B4-BE49-F238E27FC236}">
                <a16:creationId xmlns:a16="http://schemas.microsoft.com/office/drawing/2014/main" id="{579097B9-80C2-B998-E8B8-92DB120D1566}"/>
              </a:ext>
            </a:extLst>
          </p:cNvPr>
          <p:cNvSpPr txBox="1"/>
          <p:nvPr/>
        </p:nvSpPr>
        <p:spPr>
          <a:xfrm>
            <a:off x="12607756" y="889001"/>
            <a:ext cx="12010706" cy="408573"/>
          </a:xfrm>
          <a:prstGeom prst="rect">
            <a:avLst/>
          </a:prstGeom>
        </p:spPr>
        <p:txBody>
          <a:bodyPr wrap="square" lIns="0" tIns="0" rIns="0" bIns="0" rtlCol="0" anchor="t">
            <a:spAutoFit/>
          </a:bodyPr>
          <a:lstStyle/>
          <a:p>
            <a:pPr algn="ctr" defTabSz="609630">
              <a:lnSpc>
                <a:spcPts val="1915"/>
              </a:lnSpc>
              <a:spcBef>
                <a:spcPct val="0"/>
              </a:spcBef>
            </a:pPr>
            <a:r>
              <a:rPr lang="en-US" sz="5870" spc="46" dirty="0">
                <a:solidFill>
                  <a:srgbClr val="1C3DB5"/>
                </a:solidFill>
                <a:latin typeface="Teko" panose="02000000000000000000" pitchFamily="2" charset="0"/>
                <a:ea typeface="Tek Tall Arabic medium"/>
                <a:cs typeface="Teko" panose="02000000000000000000" pitchFamily="2" charset="0"/>
                <a:sym typeface="Tek Tall Arabic medium"/>
              </a:rPr>
              <a:t>THE STORY WE WANT TO BE PART OF</a:t>
            </a:r>
          </a:p>
        </p:txBody>
      </p:sp>
      <p:grpSp>
        <p:nvGrpSpPr>
          <p:cNvPr id="11" name="Group 10">
            <a:extLst>
              <a:ext uri="{FF2B5EF4-FFF2-40B4-BE49-F238E27FC236}">
                <a16:creationId xmlns:a16="http://schemas.microsoft.com/office/drawing/2014/main" id="{4CA67947-540D-5667-1814-75E6D77EF195}"/>
              </a:ext>
            </a:extLst>
          </p:cNvPr>
          <p:cNvGrpSpPr/>
          <p:nvPr/>
        </p:nvGrpSpPr>
        <p:grpSpPr>
          <a:xfrm>
            <a:off x="-7374774" y="1346202"/>
            <a:ext cx="6959016" cy="1020563"/>
            <a:chOff x="19141996" y="2133926"/>
            <a:chExt cx="10438524" cy="1530845"/>
          </a:xfrm>
        </p:grpSpPr>
        <p:sp>
          <p:nvSpPr>
            <p:cNvPr id="12" name="TextBox 4">
              <a:extLst>
                <a:ext uri="{FF2B5EF4-FFF2-40B4-BE49-F238E27FC236}">
                  <a16:creationId xmlns:a16="http://schemas.microsoft.com/office/drawing/2014/main" id="{BC46C8B0-28DD-9601-C96F-8197CEEBA68A}"/>
                </a:ext>
              </a:extLst>
            </p:cNvPr>
            <p:cNvSpPr txBox="1"/>
            <p:nvPr/>
          </p:nvSpPr>
          <p:spPr>
            <a:xfrm>
              <a:off x="19141996" y="3113659"/>
              <a:ext cx="10438524" cy="551112"/>
            </a:xfrm>
            <a:prstGeom prst="rect">
              <a:avLst/>
            </a:prstGeom>
          </p:spPr>
          <p:txBody>
            <a:bodyPr wrap="square" lIns="0" tIns="0" rIns="0" bIns="0" rtlCol="0" anchor="t">
              <a:spAutoFit/>
            </a:bodyPr>
            <a:lstStyle/>
            <a:p>
              <a:pPr algn="ctr" defTabSz="609630">
                <a:lnSpc>
                  <a:spcPts val="1915"/>
                </a:lnSpc>
                <a:spcBef>
                  <a:spcPct val="0"/>
                </a:spcBef>
              </a:pPr>
              <a:r>
                <a:rPr lang="en-US" sz="4800" spc="46" dirty="0">
                  <a:solidFill>
                    <a:srgbClr val="1C3DB5"/>
                  </a:solidFill>
                  <a:latin typeface="Teko" panose="02000000000000000000" pitchFamily="2" charset="0"/>
                  <a:ea typeface="Tek Tall Arabic medium"/>
                  <a:cs typeface="Teko" panose="02000000000000000000" pitchFamily="2" charset="0"/>
                  <a:sym typeface="Tek Tall Arabic medium"/>
                </a:rPr>
                <a:t>(The story we want to be part of)</a:t>
              </a:r>
            </a:p>
          </p:txBody>
        </p:sp>
        <p:sp>
          <p:nvSpPr>
            <p:cNvPr id="13" name="TextBox 4">
              <a:extLst>
                <a:ext uri="{FF2B5EF4-FFF2-40B4-BE49-F238E27FC236}">
                  <a16:creationId xmlns:a16="http://schemas.microsoft.com/office/drawing/2014/main" id="{008F2C84-8434-E14E-2045-21B77A307911}"/>
                </a:ext>
              </a:extLst>
            </p:cNvPr>
            <p:cNvSpPr txBox="1"/>
            <p:nvPr/>
          </p:nvSpPr>
          <p:spPr>
            <a:xfrm>
              <a:off x="19141996" y="2133926"/>
              <a:ext cx="10042604" cy="612668"/>
            </a:xfrm>
            <a:prstGeom prst="rect">
              <a:avLst/>
            </a:prstGeom>
          </p:spPr>
          <p:txBody>
            <a:bodyPr wrap="square" lIns="0" tIns="0" rIns="0" bIns="0" rtlCol="0" anchor="t">
              <a:spAutoFit/>
            </a:bodyPr>
            <a:lstStyle/>
            <a:p>
              <a:pPr algn="ctr" defTabSz="609630">
                <a:lnSpc>
                  <a:spcPts val="1915"/>
                </a:lnSpc>
                <a:spcBef>
                  <a:spcPct val="0"/>
                </a:spcBef>
              </a:pPr>
              <a:r>
                <a:rPr lang="en-US" sz="5867" spc="46" dirty="0">
                  <a:solidFill>
                    <a:srgbClr val="1C3DB5"/>
                  </a:solidFill>
                  <a:latin typeface="Teko" panose="02000000000000000000" pitchFamily="2" charset="0"/>
                  <a:ea typeface="Tek Tall Arabic medium"/>
                  <a:cs typeface="Teko" panose="02000000000000000000" pitchFamily="2" charset="0"/>
                  <a:sym typeface="Tek Tall Arabic medium"/>
                </a:rPr>
                <a:t>WHERE ARE WE NOW? </a:t>
              </a:r>
            </a:p>
          </p:txBody>
        </p:sp>
      </p:grpSp>
      <p:grpSp>
        <p:nvGrpSpPr>
          <p:cNvPr id="27" name="Group 26">
            <a:extLst>
              <a:ext uri="{FF2B5EF4-FFF2-40B4-BE49-F238E27FC236}">
                <a16:creationId xmlns:a16="http://schemas.microsoft.com/office/drawing/2014/main" id="{86E1A547-872B-5DF3-4060-9FB42AEDA812}"/>
              </a:ext>
            </a:extLst>
          </p:cNvPr>
          <p:cNvGrpSpPr/>
          <p:nvPr/>
        </p:nvGrpSpPr>
        <p:grpSpPr>
          <a:xfrm>
            <a:off x="884111" y="8115847"/>
            <a:ext cx="892606" cy="2910673"/>
            <a:chOff x="1221608" y="5562276"/>
            <a:chExt cx="1338909" cy="4366009"/>
          </a:xfrm>
        </p:grpSpPr>
        <p:sp>
          <p:nvSpPr>
            <p:cNvPr id="28" name="Freeform 2">
              <a:extLst>
                <a:ext uri="{FF2B5EF4-FFF2-40B4-BE49-F238E27FC236}">
                  <a16:creationId xmlns:a16="http://schemas.microsoft.com/office/drawing/2014/main" id="{72D5D0F4-02E3-8D27-5ADD-9367CC2FECC3}"/>
                </a:ext>
              </a:extLst>
            </p:cNvPr>
            <p:cNvSpPr/>
            <p:nvPr/>
          </p:nvSpPr>
          <p:spPr>
            <a:xfrm rot="-5400000">
              <a:off x="-64546" y="7303223"/>
              <a:ext cx="4366009" cy="884116"/>
            </a:xfrm>
            <a:custGeom>
              <a:avLst/>
              <a:gdLst/>
              <a:ahLst/>
              <a:cxnLst/>
              <a:rect l="l" t="t" r="r" b="b"/>
              <a:pathLst>
                <a:path w="1116095" h="226009">
                  <a:moveTo>
                    <a:pt x="0" y="0"/>
                  </a:moveTo>
                  <a:lnTo>
                    <a:pt x="1116095" y="0"/>
                  </a:lnTo>
                  <a:lnTo>
                    <a:pt x="1116095" y="226009"/>
                  </a:lnTo>
                  <a:lnTo>
                    <a:pt x="0" y="2260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609630"/>
              <a:endParaRPr lang="en-ZA" sz="1200">
                <a:solidFill>
                  <a:prstClr val="black"/>
                </a:solidFill>
                <a:latin typeface="Calibri"/>
              </a:endParaRPr>
            </a:p>
          </p:txBody>
        </p:sp>
        <p:sp>
          <p:nvSpPr>
            <p:cNvPr id="29" name="TextBox 7">
              <a:extLst>
                <a:ext uri="{FF2B5EF4-FFF2-40B4-BE49-F238E27FC236}">
                  <a16:creationId xmlns:a16="http://schemas.microsoft.com/office/drawing/2014/main" id="{4510CC74-CD7B-1208-7F19-521DC1F703FE}"/>
                </a:ext>
              </a:extLst>
            </p:cNvPr>
            <p:cNvSpPr txBox="1"/>
            <p:nvPr/>
          </p:nvSpPr>
          <p:spPr>
            <a:xfrm rot="16200000">
              <a:off x="-137549" y="7683433"/>
              <a:ext cx="3523342" cy="805027"/>
            </a:xfrm>
            <a:prstGeom prst="rect">
              <a:avLst/>
            </a:prstGeom>
          </p:spPr>
          <p:txBody>
            <a:bodyPr wrap="square" lIns="0" tIns="0" rIns="0" bIns="0" rtlCol="0" anchor="t">
              <a:spAutoFit/>
            </a:bodyPr>
            <a:lstStyle/>
            <a:p>
              <a:pPr defTabSz="609630">
                <a:lnSpc>
                  <a:spcPts val="1915"/>
                </a:lnSpc>
                <a:spcBef>
                  <a:spcPct val="0"/>
                </a:spcBef>
              </a:pPr>
              <a:r>
                <a:rPr lang="en-US" sz="9200" b="1" spc="46" dirty="0">
                  <a:solidFill>
                    <a:srgbClr val="D40808"/>
                  </a:solidFill>
                  <a:latin typeface="Teko" panose="02000000000000000000" pitchFamily="2" charset="0"/>
                  <a:ea typeface="Tek Tall Arabic medium Bold"/>
                  <a:cs typeface="Teko" panose="02000000000000000000" pitchFamily="2" charset="0"/>
                  <a:sym typeface="Tek Tall Arabic medium Bold"/>
                </a:rPr>
                <a:t>STEP 3</a:t>
              </a:r>
            </a:p>
          </p:txBody>
        </p:sp>
      </p:grpSp>
      <p:grpSp>
        <p:nvGrpSpPr>
          <p:cNvPr id="2" name="Group 1">
            <a:extLst>
              <a:ext uri="{FF2B5EF4-FFF2-40B4-BE49-F238E27FC236}">
                <a16:creationId xmlns:a16="http://schemas.microsoft.com/office/drawing/2014/main" id="{A7FD1B38-DC15-D741-9CC6-636C331E3829}"/>
              </a:ext>
            </a:extLst>
          </p:cNvPr>
          <p:cNvGrpSpPr/>
          <p:nvPr/>
        </p:nvGrpSpPr>
        <p:grpSpPr>
          <a:xfrm>
            <a:off x="697422" y="-3266783"/>
            <a:ext cx="983620" cy="2910673"/>
            <a:chOff x="1085087" y="5562276"/>
            <a:chExt cx="1475430" cy="4366009"/>
          </a:xfrm>
        </p:grpSpPr>
        <p:sp>
          <p:nvSpPr>
            <p:cNvPr id="3" name="Freeform 2">
              <a:extLst>
                <a:ext uri="{FF2B5EF4-FFF2-40B4-BE49-F238E27FC236}">
                  <a16:creationId xmlns:a16="http://schemas.microsoft.com/office/drawing/2014/main" id="{1C7274A9-B666-53A9-1866-B0398CF6AADB}"/>
                </a:ext>
              </a:extLst>
            </p:cNvPr>
            <p:cNvSpPr/>
            <p:nvPr/>
          </p:nvSpPr>
          <p:spPr>
            <a:xfrm rot="-5400000">
              <a:off x="-64546" y="7303223"/>
              <a:ext cx="4366009" cy="884116"/>
            </a:xfrm>
            <a:custGeom>
              <a:avLst/>
              <a:gdLst/>
              <a:ahLst/>
              <a:cxnLst/>
              <a:rect l="l" t="t" r="r" b="b"/>
              <a:pathLst>
                <a:path w="1116095" h="226009">
                  <a:moveTo>
                    <a:pt x="0" y="0"/>
                  </a:moveTo>
                  <a:lnTo>
                    <a:pt x="1116095" y="0"/>
                  </a:lnTo>
                  <a:lnTo>
                    <a:pt x="1116095" y="226009"/>
                  </a:lnTo>
                  <a:lnTo>
                    <a:pt x="0" y="2260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609630"/>
              <a:endParaRPr lang="en-ZA" sz="1200">
                <a:solidFill>
                  <a:prstClr val="black"/>
                </a:solidFill>
                <a:latin typeface="Calibri"/>
              </a:endParaRPr>
            </a:p>
          </p:txBody>
        </p:sp>
        <p:sp>
          <p:nvSpPr>
            <p:cNvPr id="4" name="TextBox 7">
              <a:extLst>
                <a:ext uri="{FF2B5EF4-FFF2-40B4-BE49-F238E27FC236}">
                  <a16:creationId xmlns:a16="http://schemas.microsoft.com/office/drawing/2014/main" id="{F9E71B3C-A24A-4F51-B35A-1541D1C58535}"/>
                </a:ext>
              </a:extLst>
            </p:cNvPr>
            <p:cNvSpPr txBox="1"/>
            <p:nvPr/>
          </p:nvSpPr>
          <p:spPr>
            <a:xfrm rot="16200000">
              <a:off x="-82596" y="7963392"/>
              <a:ext cx="3051909" cy="716543"/>
            </a:xfrm>
            <a:prstGeom prst="rect">
              <a:avLst/>
            </a:prstGeom>
          </p:spPr>
          <p:txBody>
            <a:bodyPr wrap="square" lIns="0" tIns="0" rIns="0" bIns="0" rtlCol="0" anchor="t">
              <a:spAutoFit/>
            </a:bodyPr>
            <a:lstStyle/>
            <a:p>
              <a:pPr defTabSz="609630">
                <a:lnSpc>
                  <a:spcPts val="1915"/>
                </a:lnSpc>
                <a:spcBef>
                  <a:spcPct val="0"/>
                </a:spcBef>
              </a:pPr>
              <a:r>
                <a:rPr lang="en-US" sz="7667" b="1" spc="46" dirty="0">
                  <a:solidFill>
                    <a:srgbClr val="D40808"/>
                  </a:solidFill>
                  <a:latin typeface="Teko" panose="02000000000000000000" pitchFamily="2" charset="0"/>
                  <a:ea typeface="Tek Tall Arabic medium Bold"/>
                  <a:cs typeface="Teko" panose="02000000000000000000" pitchFamily="2" charset="0"/>
                  <a:sym typeface="Tek Tall Arabic medium Bold"/>
                </a:rPr>
                <a:t>STEP 1</a:t>
              </a:r>
            </a:p>
          </p:txBody>
        </p:sp>
      </p:grpSp>
      <p:pic>
        <p:nvPicPr>
          <p:cNvPr id="10" name="61190-499068728_medium">
            <a:hlinkClick r:id="" action="ppaction://media"/>
            <a:extLst>
              <a:ext uri="{FF2B5EF4-FFF2-40B4-BE49-F238E27FC236}">
                <a16:creationId xmlns:a16="http://schemas.microsoft.com/office/drawing/2014/main" id="{5DA3CE97-EFD6-33B4-9A53-B7A4C0E054B9}"/>
              </a:ext>
            </a:extLst>
          </p:cNvPr>
          <p:cNvPicPr>
            <a:picLocks noChangeAspect="1"/>
          </p:cNvPicPr>
          <p:nvPr>
            <a:videoFile r:link="rId1"/>
            <p:extLst>
              <p:ext uri="{DAA4B4D4-6D71-4841-9C94-3DE7FCFB9230}">
                <p14:media xmlns:p14="http://schemas.microsoft.com/office/powerpoint/2010/main" r:embed="rId2">
                  <p14:trim st="396" end="1442"/>
                  <p14:fade in="500"/>
                </p14:media>
              </p:ext>
            </p:extLst>
          </p:nvPr>
        </p:nvPicPr>
        <p:blipFill>
          <a:blip r:embed="rId6"/>
          <a:stretch>
            <a:fillRect/>
          </a:stretch>
        </p:blipFill>
        <p:spPr>
          <a:xfrm>
            <a:off x="2197840" y="1531688"/>
            <a:ext cx="9239618" cy="4772748"/>
          </a:xfrm>
          <a:prstGeom prst="rect">
            <a:avLst/>
          </a:prstGeom>
        </p:spPr>
      </p:pic>
      <p:sp>
        <p:nvSpPr>
          <p:cNvPr id="26" name="Freeform: Shape 25">
            <a:extLst>
              <a:ext uri="{FF2B5EF4-FFF2-40B4-BE49-F238E27FC236}">
                <a16:creationId xmlns:a16="http://schemas.microsoft.com/office/drawing/2014/main" id="{844EDDA7-EA43-95C7-1713-E9C30949AE31}"/>
              </a:ext>
            </a:extLst>
          </p:cNvPr>
          <p:cNvSpPr/>
          <p:nvPr/>
        </p:nvSpPr>
        <p:spPr>
          <a:xfrm>
            <a:off x="1706317" y="1391437"/>
            <a:ext cx="9896846" cy="5046103"/>
          </a:xfrm>
          <a:custGeom>
            <a:avLst/>
            <a:gdLst/>
            <a:ahLst/>
            <a:cxnLst/>
            <a:rect l="l" t="t" r="r" b="b"/>
            <a:pathLst>
              <a:path w="9896846" h="5046103">
                <a:moveTo>
                  <a:pt x="5262940" y="2068638"/>
                </a:moveTo>
                <a:lnTo>
                  <a:pt x="5566788" y="2068638"/>
                </a:lnTo>
                <a:cubicBezTo>
                  <a:pt x="5603249" y="2068638"/>
                  <a:pt x="5627557" y="2074208"/>
                  <a:pt x="5639711" y="2085349"/>
                </a:cubicBezTo>
                <a:cubicBezTo>
                  <a:pt x="5651865" y="2096490"/>
                  <a:pt x="5657942" y="2120292"/>
                  <a:pt x="5657942" y="2156754"/>
                </a:cubicBezTo>
                <a:lnTo>
                  <a:pt x="5657942" y="2624679"/>
                </a:lnTo>
                <a:cubicBezTo>
                  <a:pt x="5657942" y="2661140"/>
                  <a:pt x="5651865" y="2684942"/>
                  <a:pt x="5639711" y="2696083"/>
                </a:cubicBezTo>
                <a:cubicBezTo>
                  <a:pt x="5627557" y="2707224"/>
                  <a:pt x="5603249" y="2712794"/>
                  <a:pt x="5566788" y="2712794"/>
                </a:cubicBezTo>
                <a:lnTo>
                  <a:pt x="5262940" y="2712794"/>
                </a:lnTo>
                <a:close/>
                <a:moveTo>
                  <a:pt x="6640959" y="1263442"/>
                </a:moveTo>
                <a:lnTo>
                  <a:pt x="6814153" y="2266139"/>
                </a:lnTo>
                <a:lnTo>
                  <a:pt x="6482960" y="2266139"/>
                </a:lnTo>
                <a:close/>
                <a:moveTo>
                  <a:pt x="5262940" y="1242173"/>
                </a:moveTo>
                <a:lnTo>
                  <a:pt x="5566788" y="1242173"/>
                </a:lnTo>
                <a:cubicBezTo>
                  <a:pt x="5603249" y="1242173"/>
                  <a:pt x="5627557" y="1247743"/>
                  <a:pt x="5639711" y="1258884"/>
                </a:cubicBezTo>
                <a:cubicBezTo>
                  <a:pt x="5651865" y="1270025"/>
                  <a:pt x="5657942" y="1293827"/>
                  <a:pt x="5657942" y="1330288"/>
                </a:cubicBezTo>
                <a:lnTo>
                  <a:pt x="5657942" y="1764790"/>
                </a:lnTo>
                <a:cubicBezTo>
                  <a:pt x="5657942" y="1801252"/>
                  <a:pt x="5651865" y="1825053"/>
                  <a:pt x="5639711" y="1836194"/>
                </a:cubicBezTo>
                <a:cubicBezTo>
                  <a:pt x="5627557" y="1847336"/>
                  <a:pt x="5603249" y="1852906"/>
                  <a:pt x="5566788" y="1852906"/>
                </a:cubicBezTo>
                <a:lnTo>
                  <a:pt x="5262940" y="1852906"/>
                </a:lnTo>
                <a:close/>
                <a:moveTo>
                  <a:pt x="4024281" y="1242173"/>
                </a:moveTo>
                <a:lnTo>
                  <a:pt x="4325089" y="1242173"/>
                </a:lnTo>
                <a:cubicBezTo>
                  <a:pt x="4361551" y="1242173"/>
                  <a:pt x="4385859" y="1247743"/>
                  <a:pt x="4398013" y="1258884"/>
                </a:cubicBezTo>
                <a:cubicBezTo>
                  <a:pt x="4410167" y="1270025"/>
                  <a:pt x="4416243" y="1293827"/>
                  <a:pt x="4416243" y="1330288"/>
                </a:cubicBezTo>
                <a:lnTo>
                  <a:pt x="4416243" y="2624679"/>
                </a:lnTo>
                <a:cubicBezTo>
                  <a:pt x="4416243" y="2661140"/>
                  <a:pt x="4410167" y="2684942"/>
                  <a:pt x="4398013" y="2696083"/>
                </a:cubicBezTo>
                <a:cubicBezTo>
                  <a:pt x="4385859" y="2707224"/>
                  <a:pt x="4361551" y="2712794"/>
                  <a:pt x="4325089" y="2712794"/>
                </a:cubicBezTo>
                <a:lnTo>
                  <a:pt x="4024281" y="2712794"/>
                </a:lnTo>
                <a:close/>
                <a:moveTo>
                  <a:pt x="9225959" y="1026441"/>
                </a:moveTo>
                <a:lnTo>
                  <a:pt x="8833996" y="1980522"/>
                </a:lnTo>
                <a:lnTo>
                  <a:pt x="9219882" y="2928526"/>
                </a:lnTo>
                <a:lnTo>
                  <a:pt x="9517653" y="2928526"/>
                </a:lnTo>
                <a:lnTo>
                  <a:pt x="9119612" y="1980522"/>
                </a:lnTo>
                <a:lnTo>
                  <a:pt x="9520691" y="1026441"/>
                </a:lnTo>
                <a:close/>
                <a:moveTo>
                  <a:pt x="8542302" y="1026441"/>
                </a:moveTo>
                <a:lnTo>
                  <a:pt x="8542302" y="2928526"/>
                </a:lnTo>
                <a:lnTo>
                  <a:pt x="8815765" y="2928526"/>
                </a:lnTo>
                <a:lnTo>
                  <a:pt x="8815765" y="1026441"/>
                </a:lnTo>
                <a:close/>
                <a:moveTo>
                  <a:pt x="7666688" y="1026441"/>
                </a:moveTo>
                <a:cubicBezTo>
                  <a:pt x="7478303" y="1026441"/>
                  <a:pt x="7384110" y="1115569"/>
                  <a:pt x="7384110" y="1293827"/>
                </a:cubicBezTo>
                <a:lnTo>
                  <a:pt x="7384110" y="2661140"/>
                </a:lnTo>
                <a:cubicBezTo>
                  <a:pt x="7384110" y="2841423"/>
                  <a:pt x="7478303" y="2931564"/>
                  <a:pt x="7666688" y="2931564"/>
                </a:cubicBezTo>
                <a:lnTo>
                  <a:pt x="7988767" y="2931564"/>
                </a:lnTo>
                <a:cubicBezTo>
                  <a:pt x="8179177" y="2931564"/>
                  <a:pt x="8274383" y="2841423"/>
                  <a:pt x="8274383" y="2661140"/>
                </a:cubicBezTo>
                <a:lnTo>
                  <a:pt x="8274383" y="2339062"/>
                </a:lnTo>
                <a:lnTo>
                  <a:pt x="7994843" y="2339062"/>
                </a:lnTo>
                <a:lnTo>
                  <a:pt x="7994843" y="2627717"/>
                </a:lnTo>
                <a:cubicBezTo>
                  <a:pt x="7994843" y="2664179"/>
                  <a:pt x="7989273" y="2687980"/>
                  <a:pt x="7978132" y="2699121"/>
                </a:cubicBezTo>
                <a:cubicBezTo>
                  <a:pt x="7966991" y="2710262"/>
                  <a:pt x="7943189" y="2715833"/>
                  <a:pt x="7906727" y="2715833"/>
                </a:cubicBezTo>
                <a:lnTo>
                  <a:pt x="7751765" y="2715833"/>
                </a:lnTo>
                <a:cubicBezTo>
                  <a:pt x="7715304" y="2715833"/>
                  <a:pt x="7690996" y="2710262"/>
                  <a:pt x="7678842" y="2699121"/>
                </a:cubicBezTo>
                <a:cubicBezTo>
                  <a:pt x="7666688" y="2687980"/>
                  <a:pt x="7660611" y="2664179"/>
                  <a:pt x="7660611" y="2627717"/>
                </a:cubicBezTo>
                <a:lnTo>
                  <a:pt x="7660611" y="1330288"/>
                </a:lnTo>
                <a:cubicBezTo>
                  <a:pt x="7660611" y="1293827"/>
                  <a:pt x="7666688" y="1270025"/>
                  <a:pt x="7678842" y="1258884"/>
                </a:cubicBezTo>
                <a:cubicBezTo>
                  <a:pt x="7690996" y="1247743"/>
                  <a:pt x="7715304" y="1242173"/>
                  <a:pt x="7751765" y="1242173"/>
                </a:cubicBezTo>
                <a:lnTo>
                  <a:pt x="7906727" y="1242173"/>
                </a:lnTo>
                <a:cubicBezTo>
                  <a:pt x="7943189" y="1242173"/>
                  <a:pt x="7966991" y="1247743"/>
                  <a:pt x="7978132" y="1258884"/>
                </a:cubicBezTo>
                <a:cubicBezTo>
                  <a:pt x="7989273" y="1270025"/>
                  <a:pt x="7994843" y="1293827"/>
                  <a:pt x="7994843" y="1330288"/>
                </a:cubicBezTo>
                <a:lnTo>
                  <a:pt x="7994843" y="1621982"/>
                </a:lnTo>
                <a:lnTo>
                  <a:pt x="8274383" y="1621982"/>
                </a:lnTo>
                <a:lnTo>
                  <a:pt x="8274383" y="1293827"/>
                </a:lnTo>
                <a:cubicBezTo>
                  <a:pt x="8274383" y="1115569"/>
                  <a:pt x="8179178" y="1026441"/>
                  <a:pt x="7988767" y="1026441"/>
                </a:cubicBezTo>
                <a:close/>
                <a:moveTo>
                  <a:pt x="6443459" y="1026441"/>
                </a:moveTo>
                <a:lnTo>
                  <a:pt x="6106188" y="2928526"/>
                </a:lnTo>
                <a:lnTo>
                  <a:pt x="6379651" y="2928526"/>
                </a:lnTo>
                <a:lnTo>
                  <a:pt x="6449536" y="2487947"/>
                </a:lnTo>
                <a:lnTo>
                  <a:pt x="6850614" y="2487947"/>
                </a:lnTo>
                <a:lnTo>
                  <a:pt x="6926576" y="2928526"/>
                </a:lnTo>
                <a:lnTo>
                  <a:pt x="7203077" y="2928526"/>
                </a:lnTo>
                <a:lnTo>
                  <a:pt x="6841499" y="1026441"/>
                </a:lnTo>
                <a:close/>
                <a:moveTo>
                  <a:pt x="4989477" y="1026441"/>
                </a:moveTo>
                <a:lnTo>
                  <a:pt x="4989477" y="2928526"/>
                </a:lnTo>
                <a:lnTo>
                  <a:pt x="5648826" y="2928526"/>
                </a:lnTo>
                <a:cubicBezTo>
                  <a:pt x="5839237" y="2928526"/>
                  <a:pt x="5934443" y="2839397"/>
                  <a:pt x="5934443" y="2661140"/>
                </a:cubicBezTo>
                <a:lnTo>
                  <a:pt x="5934443" y="2141561"/>
                </a:lnTo>
                <a:cubicBezTo>
                  <a:pt x="5934443" y="2044330"/>
                  <a:pt x="5893930" y="1985586"/>
                  <a:pt x="5812904" y="1965330"/>
                </a:cubicBezTo>
                <a:cubicBezTo>
                  <a:pt x="5893930" y="1947099"/>
                  <a:pt x="5934443" y="1884304"/>
                  <a:pt x="5934443" y="1776944"/>
                </a:cubicBezTo>
                <a:lnTo>
                  <a:pt x="5934443" y="1293827"/>
                </a:lnTo>
                <a:cubicBezTo>
                  <a:pt x="5934443" y="1115569"/>
                  <a:pt x="5839237" y="1026441"/>
                  <a:pt x="5648826" y="1026441"/>
                </a:cubicBezTo>
                <a:close/>
                <a:moveTo>
                  <a:pt x="3747779" y="1026441"/>
                </a:moveTo>
                <a:lnTo>
                  <a:pt x="3747779" y="2928526"/>
                </a:lnTo>
                <a:lnTo>
                  <a:pt x="4410167" y="2928526"/>
                </a:lnTo>
                <a:cubicBezTo>
                  <a:pt x="4598553" y="2928526"/>
                  <a:pt x="4692745" y="2839397"/>
                  <a:pt x="4692745" y="2661140"/>
                </a:cubicBezTo>
                <a:lnTo>
                  <a:pt x="4692745" y="1293827"/>
                </a:lnTo>
                <a:cubicBezTo>
                  <a:pt x="4692745" y="1115569"/>
                  <a:pt x="4598553" y="1026441"/>
                  <a:pt x="4410167" y="1026441"/>
                </a:cubicBezTo>
                <a:close/>
                <a:moveTo>
                  <a:pt x="2703478" y="1026441"/>
                </a:moveTo>
                <a:lnTo>
                  <a:pt x="2703478" y="2928526"/>
                </a:lnTo>
                <a:lnTo>
                  <a:pt x="3529943" y="2928526"/>
                </a:lnTo>
                <a:lnTo>
                  <a:pt x="3529943" y="2706717"/>
                </a:lnTo>
                <a:lnTo>
                  <a:pt x="2979979" y="2706717"/>
                </a:lnTo>
                <a:lnTo>
                  <a:pt x="2979979" y="2056484"/>
                </a:lnTo>
                <a:lnTo>
                  <a:pt x="3417519" y="2056484"/>
                </a:lnTo>
                <a:lnTo>
                  <a:pt x="3417519" y="1834675"/>
                </a:lnTo>
                <a:lnTo>
                  <a:pt x="2979979" y="1834675"/>
                </a:lnTo>
                <a:lnTo>
                  <a:pt x="2979979" y="1248250"/>
                </a:lnTo>
                <a:lnTo>
                  <a:pt x="3508673" y="1248250"/>
                </a:lnTo>
                <a:lnTo>
                  <a:pt x="3508673" y="1026441"/>
                </a:lnTo>
                <a:close/>
                <a:moveTo>
                  <a:pt x="1665253" y="1026441"/>
                </a:moveTo>
                <a:lnTo>
                  <a:pt x="1665253" y="2928526"/>
                </a:lnTo>
                <a:lnTo>
                  <a:pt x="2491718" y="2928526"/>
                </a:lnTo>
                <a:lnTo>
                  <a:pt x="2491718" y="2706717"/>
                </a:lnTo>
                <a:lnTo>
                  <a:pt x="1941754" y="2706717"/>
                </a:lnTo>
                <a:lnTo>
                  <a:pt x="1941754" y="2056484"/>
                </a:lnTo>
                <a:lnTo>
                  <a:pt x="2379294" y="2056484"/>
                </a:lnTo>
                <a:lnTo>
                  <a:pt x="2379294" y="1834675"/>
                </a:lnTo>
                <a:lnTo>
                  <a:pt x="1941754" y="1834675"/>
                </a:lnTo>
                <a:lnTo>
                  <a:pt x="1941754" y="1248250"/>
                </a:lnTo>
                <a:lnTo>
                  <a:pt x="2470448" y="1248250"/>
                </a:lnTo>
                <a:lnTo>
                  <a:pt x="2470448" y="1026441"/>
                </a:lnTo>
                <a:close/>
                <a:moveTo>
                  <a:pt x="655603" y="1026441"/>
                </a:moveTo>
                <a:lnTo>
                  <a:pt x="655603" y="2928526"/>
                </a:lnTo>
                <a:lnTo>
                  <a:pt x="932104" y="2928526"/>
                </a:lnTo>
                <a:lnTo>
                  <a:pt x="932104" y="2089907"/>
                </a:lnTo>
                <a:lnTo>
                  <a:pt x="1369644" y="2089907"/>
                </a:lnTo>
                <a:lnTo>
                  <a:pt x="1369644" y="1874175"/>
                </a:lnTo>
                <a:lnTo>
                  <a:pt x="932104" y="1874175"/>
                </a:lnTo>
                <a:lnTo>
                  <a:pt x="932104" y="1248250"/>
                </a:lnTo>
                <a:lnTo>
                  <a:pt x="1485106" y="1248250"/>
                </a:lnTo>
                <a:lnTo>
                  <a:pt x="1485106" y="1026441"/>
                </a:lnTo>
                <a:close/>
                <a:moveTo>
                  <a:pt x="0" y="0"/>
                </a:moveTo>
                <a:lnTo>
                  <a:pt x="9896846" y="0"/>
                </a:lnTo>
                <a:lnTo>
                  <a:pt x="9896846" y="5046103"/>
                </a:lnTo>
                <a:lnTo>
                  <a:pt x="0" y="5046103"/>
                </a:lnTo>
                <a:close/>
              </a:path>
            </a:pathLst>
          </a:cu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ZA"/>
          </a:p>
        </p:txBody>
      </p:sp>
      <p:grpSp>
        <p:nvGrpSpPr>
          <p:cNvPr id="14" name="Group 4">
            <a:extLst>
              <a:ext uri="{FF2B5EF4-FFF2-40B4-BE49-F238E27FC236}">
                <a16:creationId xmlns:a16="http://schemas.microsoft.com/office/drawing/2014/main" id="{8D9CC34B-DF5F-ADC2-F0D7-08F9E8B5E032}"/>
              </a:ext>
            </a:extLst>
          </p:cNvPr>
          <p:cNvGrpSpPr/>
          <p:nvPr/>
        </p:nvGrpSpPr>
        <p:grpSpPr>
          <a:xfrm>
            <a:off x="2739420" y="-25400"/>
            <a:ext cx="1197429" cy="775404"/>
            <a:chOff x="0" y="0"/>
            <a:chExt cx="3095063" cy="1369565"/>
          </a:xfrm>
        </p:grpSpPr>
        <p:sp>
          <p:nvSpPr>
            <p:cNvPr id="15" name="Freeform 5">
              <a:extLst>
                <a:ext uri="{FF2B5EF4-FFF2-40B4-BE49-F238E27FC236}">
                  <a16:creationId xmlns:a16="http://schemas.microsoft.com/office/drawing/2014/main" id="{EBF0A1DD-3B50-7164-BE57-10A8A82DC170}"/>
                </a:ext>
              </a:extLst>
            </p:cNvPr>
            <p:cNvSpPr/>
            <p:nvPr/>
          </p:nvSpPr>
          <p:spPr>
            <a:xfrm>
              <a:off x="0" y="0"/>
              <a:ext cx="3095063" cy="1369565"/>
            </a:xfrm>
            <a:custGeom>
              <a:avLst/>
              <a:gdLst/>
              <a:ahLst/>
              <a:cxnLst/>
              <a:rect l="l" t="t" r="r" b="b"/>
              <a:pathLst>
                <a:path w="3095063" h="1369565">
                  <a:moveTo>
                    <a:pt x="0" y="0"/>
                  </a:moveTo>
                  <a:lnTo>
                    <a:pt x="3095063" y="0"/>
                  </a:lnTo>
                  <a:lnTo>
                    <a:pt x="3095063" y="1369565"/>
                  </a:lnTo>
                  <a:lnTo>
                    <a:pt x="0" y="136956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609630"/>
              <a:endParaRPr lang="en-ZA" sz="1200">
                <a:solidFill>
                  <a:prstClr val="black"/>
                </a:solidFill>
                <a:latin typeface="Calibri"/>
              </a:endParaRPr>
            </a:p>
          </p:txBody>
        </p:sp>
        <p:sp>
          <p:nvSpPr>
            <p:cNvPr id="16" name="TextBox 6">
              <a:extLst>
                <a:ext uri="{FF2B5EF4-FFF2-40B4-BE49-F238E27FC236}">
                  <a16:creationId xmlns:a16="http://schemas.microsoft.com/office/drawing/2014/main" id="{A847421B-D210-5F7D-A161-1853DB8842DA}"/>
                </a:ext>
              </a:extLst>
            </p:cNvPr>
            <p:cNvSpPr txBox="1"/>
            <p:nvPr/>
          </p:nvSpPr>
          <p:spPr>
            <a:xfrm rot="21434471">
              <a:off x="121060" y="419354"/>
              <a:ext cx="2852941" cy="452899"/>
            </a:xfrm>
            <a:prstGeom prst="rect">
              <a:avLst/>
            </a:prstGeom>
          </p:spPr>
          <p:txBody>
            <a:bodyPr lIns="0" tIns="0" rIns="0" bIns="0" rtlCol="0" anchor="t">
              <a:spAutoFit/>
            </a:bodyPr>
            <a:lstStyle/>
            <a:p>
              <a:pPr algn="ctr" defTabSz="609630">
                <a:lnSpc>
                  <a:spcPts val="2213"/>
                </a:lnSpc>
                <a:spcBef>
                  <a:spcPct val="0"/>
                </a:spcBef>
              </a:pPr>
              <a:r>
                <a:rPr lang="en-US" sz="1333" spc="53" dirty="0">
                  <a:solidFill>
                    <a:srgbClr val="FFFFFF"/>
                  </a:solidFill>
                  <a:latin typeface="Anton"/>
                  <a:ea typeface="Anton"/>
                  <a:cs typeface="Anton"/>
                  <a:sym typeface="Anton"/>
                </a:rPr>
                <a:t>SESSION 4</a:t>
              </a:r>
            </a:p>
          </p:txBody>
        </p:sp>
      </p:grpSp>
      <p:grpSp>
        <p:nvGrpSpPr>
          <p:cNvPr id="21" name="Group 20">
            <a:extLst>
              <a:ext uri="{FF2B5EF4-FFF2-40B4-BE49-F238E27FC236}">
                <a16:creationId xmlns:a16="http://schemas.microsoft.com/office/drawing/2014/main" id="{C4E58214-09DB-40AF-8280-B7F3BF1C0FDF}"/>
              </a:ext>
            </a:extLst>
          </p:cNvPr>
          <p:cNvGrpSpPr/>
          <p:nvPr/>
        </p:nvGrpSpPr>
        <p:grpSpPr>
          <a:xfrm>
            <a:off x="884111" y="3639835"/>
            <a:ext cx="892606" cy="2910673"/>
            <a:chOff x="1221608" y="5562278"/>
            <a:chExt cx="1338910" cy="4366009"/>
          </a:xfrm>
        </p:grpSpPr>
        <p:sp>
          <p:nvSpPr>
            <p:cNvPr id="22" name="Freeform 2">
              <a:extLst>
                <a:ext uri="{FF2B5EF4-FFF2-40B4-BE49-F238E27FC236}">
                  <a16:creationId xmlns:a16="http://schemas.microsoft.com/office/drawing/2014/main" id="{DA67D2A5-2FE3-797F-7DFA-286A4F78152A}"/>
                </a:ext>
              </a:extLst>
            </p:cNvPr>
            <p:cNvSpPr/>
            <p:nvPr/>
          </p:nvSpPr>
          <p:spPr>
            <a:xfrm rot="16200000">
              <a:off x="-64545" y="7303224"/>
              <a:ext cx="4366009" cy="884117"/>
            </a:xfrm>
            <a:custGeom>
              <a:avLst/>
              <a:gdLst/>
              <a:ahLst/>
              <a:cxnLst/>
              <a:rect l="l" t="t" r="r" b="b"/>
              <a:pathLst>
                <a:path w="1116095" h="226009">
                  <a:moveTo>
                    <a:pt x="0" y="0"/>
                  </a:moveTo>
                  <a:lnTo>
                    <a:pt x="1116095" y="0"/>
                  </a:lnTo>
                  <a:lnTo>
                    <a:pt x="1116095" y="226009"/>
                  </a:lnTo>
                  <a:lnTo>
                    <a:pt x="0" y="2260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609630"/>
              <a:endParaRPr lang="en-ZA" sz="1200" dirty="0">
                <a:solidFill>
                  <a:prstClr val="black"/>
                </a:solidFill>
                <a:latin typeface="Calibri"/>
              </a:endParaRPr>
            </a:p>
          </p:txBody>
        </p:sp>
        <p:sp>
          <p:nvSpPr>
            <p:cNvPr id="23" name="TextBox 7">
              <a:extLst>
                <a:ext uri="{FF2B5EF4-FFF2-40B4-BE49-F238E27FC236}">
                  <a16:creationId xmlns:a16="http://schemas.microsoft.com/office/drawing/2014/main" id="{20340039-BC25-84A2-5723-0F068C78F7B2}"/>
                </a:ext>
              </a:extLst>
            </p:cNvPr>
            <p:cNvSpPr txBox="1"/>
            <p:nvPr/>
          </p:nvSpPr>
          <p:spPr>
            <a:xfrm rot="16200000">
              <a:off x="-137549" y="7683433"/>
              <a:ext cx="3523342" cy="805027"/>
            </a:xfrm>
            <a:prstGeom prst="rect">
              <a:avLst/>
            </a:prstGeom>
          </p:spPr>
          <p:txBody>
            <a:bodyPr wrap="square" lIns="0" tIns="0" rIns="0" bIns="0" rtlCol="0" anchor="t">
              <a:spAutoFit/>
            </a:bodyPr>
            <a:lstStyle/>
            <a:p>
              <a:pPr defTabSz="609630">
                <a:lnSpc>
                  <a:spcPts val="1915"/>
                </a:lnSpc>
                <a:spcBef>
                  <a:spcPct val="0"/>
                </a:spcBef>
              </a:pPr>
              <a:r>
                <a:rPr lang="en-US" sz="9200" b="1" spc="46" dirty="0">
                  <a:solidFill>
                    <a:srgbClr val="D40808"/>
                  </a:solidFill>
                  <a:latin typeface="Teko" panose="02000000000000000000" pitchFamily="2" charset="0"/>
                  <a:ea typeface="Tek Tall Arabic medium Bold"/>
                  <a:cs typeface="Teko" panose="02000000000000000000" pitchFamily="2" charset="0"/>
                  <a:sym typeface="Tek Tall Arabic medium Bold"/>
                </a:rPr>
                <a:t>STEP 2</a:t>
              </a:r>
            </a:p>
          </p:txBody>
        </p:sp>
      </p:grpSp>
      <p:sp>
        <p:nvSpPr>
          <p:cNvPr id="17" name="TextBox 3">
            <a:extLst>
              <a:ext uri="{FF2B5EF4-FFF2-40B4-BE49-F238E27FC236}">
                <a16:creationId xmlns:a16="http://schemas.microsoft.com/office/drawing/2014/main" id="{3E24C1E8-505B-B2C9-ACA3-5884443B6B08}"/>
              </a:ext>
            </a:extLst>
          </p:cNvPr>
          <p:cNvSpPr txBox="1"/>
          <p:nvPr/>
        </p:nvSpPr>
        <p:spPr>
          <a:xfrm rot="21384340">
            <a:off x="-27781" y="1000579"/>
            <a:ext cx="3675449" cy="438582"/>
          </a:xfrm>
          <a:prstGeom prst="rect">
            <a:avLst/>
          </a:prstGeom>
        </p:spPr>
        <p:txBody>
          <a:bodyPr wrap="square" lIns="0" tIns="0" rIns="0" bIns="0" rtlCol="0" anchor="t">
            <a:spAutoFit/>
          </a:bodyPr>
          <a:lstStyle/>
          <a:p>
            <a:pPr algn="ctr" defTabSz="609630">
              <a:lnSpc>
                <a:spcPts val="3564"/>
              </a:lnSpc>
              <a:spcBef>
                <a:spcPct val="0"/>
              </a:spcBef>
            </a:pPr>
            <a:r>
              <a:rPr lang="en-US" sz="2400" spc="86" dirty="0">
                <a:solidFill>
                  <a:srgbClr val="1C3DB5"/>
                </a:solidFill>
                <a:effectLst>
                  <a:outerShdw blurRad="38100" dist="38100" dir="2700000" algn="tl">
                    <a:srgbClr val="000000">
                      <a:alpha val="43137"/>
                    </a:srgbClr>
                  </a:outerShdw>
                </a:effectLst>
                <a:latin typeface="Teko" panose="02000000000000000000" pitchFamily="2" charset="0"/>
                <a:ea typeface="Tek Tall Arabic medium"/>
                <a:cs typeface="Teko" panose="02000000000000000000" pitchFamily="2" charset="0"/>
                <a:sym typeface="Tek Tall Arabic medium"/>
              </a:rPr>
              <a:t>Developing a Picture of the Future</a:t>
            </a:r>
          </a:p>
        </p:txBody>
      </p:sp>
      <p:sp>
        <p:nvSpPr>
          <p:cNvPr id="20" name="TextBox 2">
            <a:extLst>
              <a:ext uri="{FF2B5EF4-FFF2-40B4-BE49-F238E27FC236}">
                <a16:creationId xmlns:a16="http://schemas.microsoft.com/office/drawing/2014/main" id="{F5FAD8D7-428B-32B2-D5F9-FE398BDA4D48}"/>
              </a:ext>
            </a:extLst>
          </p:cNvPr>
          <p:cNvSpPr txBox="1"/>
          <p:nvPr/>
        </p:nvSpPr>
        <p:spPr>
          <a:xfrm rot="-165529">
            <a:off x="-348986" y="464604"/>
            <a:ext cx="3873437" cy="707822"/>
          </a:xfrm>
          <a:prstGeom prst="rect">
            <a:avLst/>
          </a:prstGeom>
        </p:spPr>
        <p:txBody>
          <a:bodyPr wrap="square" lIns="0" tIns="0" rIns="0" bIns="0" rtlCol="0" anchor="t">
            <a:spAutoFit/>
          </a:bodyPr>
          <a:lstStyle/>
          <a:p>
            <a:pPr algn="ctr" defTabSz="609630">
              <a:lnSpc>
                <a:spcPts val="6125"/>
              </a:lnSpc>
              <a:spcBef>
                <a:spcPct val="0"/>
              </a:spcBef>
            </a:pPr>
            <a:r>
              <a:rPr lang="en-US" sz="3600" spc="149" dirty="0">
                <a:solidFill>
                  <a:srgbClr val="CF0A0A"/>
                </a:solidFill>
                <a:latin typeface="Anton"/>
                <a:ea typeface="Anton"/>
                <a:cs typeface="Anton"/>
                <a:sym typeface="Anton"/>
              </a:rPr>
              <a:t>Vision in a Day</a:t>
            </a:r>
          </a:p>
        </p:txBody>
      </p:sp>
    </p:spTree>
    <p:extLst>
      <p:ext uri="{BB962C8B-B14F-4D97-AF65-F5344CB8AC3E}">
        <p14:creationId xmlns:p14="http://schemas.microsoft.com/office/powerpoint/2010/main" val="28758756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412"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0"/>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0"/>
                                        </p:tgtEl>
                                      </p:cBhvr>
                                    </p:cmd>
                                  </p:childTnLst>
                                </p:cTn>
                              </p:par>
                            </p:childTnLst>
                          </p:cTn>
                        </p:par>
                      </p:childTnLst>
                    </p:cTn>
                  </p:par>
                </p:childTnLst>
              </p:cTn>
              <p:nextCondLst>
                <p:cond evt="onClick" delay="0">
                  <p:tgtEl>
                    <p:spTgt spid="10"/>
                  </p:tgtEl>
                </p:cond>
              </p:nextCondLst>
            </p:seq>
            <p:video>
              <p:cMediaNode vol="20000">
                <p:cTn id="12" repeatCount="indefinite" fill="hold" display="0">
                  <p:stCondLst>
                    <p:cond delay="indefinite"/>
                  </p:stCondLst>
                </p:cTn>
                <p:tgtEl>
                  <p:spTgt spid="10"/>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18957ACE-5EFB-DBD1-A647-E30A6AD0B0D8}"/>
            </a:ext>
          </a:extLst>
        </p:cNvPr>
        <p:cNvGrpSpPr/>
        <p:nvPr/>
      </p:nvGrpSpPr>
      <p:grpSpPr>
        <a:xfrm>
          <a:off x="0" y="0"/>
          <a:ext cx="0" cy="0"/>
          <a:chOff x="0" y="0"/>
          <a:chExt cx="0" cy="0"/>
        </a:xfrm>
      </p:grpSpPr>
      <p:sp>
        <p:nvSpPr>
          <p:cNvPr id="15" name="Rectangle 5">
            <a:extLst>
              <a:ext uri="{FF2B5EF4-FFF2-40B4-BE49-F238E27FC236}">
                <a16:creationId xmlns:a16="http://schemas.microsoft.com/office/drawing/2014/main" id="{2A3F9723-6ADE-982A-6DE7-161BBA8159DA}"/>
              </a:ext>
            </a:extLst>
          </p:cNvPr>
          <p:cNvSpPr>
            <a:spLocks noChangeArrowheads="1"/>
          </p:cNvSpPr>
          <p:nvPr/>
        </p:nvSpPr>
        <p:spPr bwMode="auto">
          <a:xfrm>
            <a:off x="415758" y="4372691"/>
            <a:ext cx="123175"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0960" tIns="30480" rIns="60960" bIns="30480" numCol="1" anchor="ctr" anchorCtr="0" compatLnSpc="1">
            <a:prstTxWarp prst="textNoShape">
              <a:avLst/>
            </a:prstTxWarp>
            <a:spAutoFit/>
          </a:bodyPr>
          <a:lstStyle/>
          <a:p>
            <a:pPr defTabSz="609630"/>
            <a:endParaRPr lang="en-ZA" sz="1200">
              <a:solidFill>
                <a:prstClr val="black"/>
              </a:solidFill>
              <a:latin typeface="Calibri"/>
            </a:endParaRPr>
          </a:p>
        </p:txBody>
      </p:sp>
      <p:sp>
        <p:nvSpPr>
          <p:cNvPr id="28" name="TextBox 27">
            <a:extLst>
              <a:ext uri="{FF2B5EF4-FFF2-40B4-BE49-F238E27FC236}">
                <a16:creationId xmlns:a16="http://schemas.microsoft.com/office/drawing/2014/main" id="{29045AD8-7ECB-4570-EFBF-6A26E0A0C504}"/>
              </a:ext>
            </a:extLst>
          </p:cNvPr>
          <p:cNvSpPr txBox="1"/>
          <p:nvPr/>
        </p:nvSpPr>
        <p:spPr>
          <a:xfrm>
            <a:off x="2358997" y="2552105"/>
            <a:ext cx="9086849" cy="4031873"/>
          </a:xfrm>
          <a:prstGeom prst="rect">
            <a:avLst/>
          </a:prstGeom>
          <a:noFill/>
        </p:spPr>
        <p:txBody>
          <a:bodyPr wrap="square" rtlCol="0">
            <a:spAutoFit/>
          </a:bodyPr>
          <a:lstStyle/>
          <a:p>
            <a:pPr defTabSz="609630"/>
            <a:r>
              <a:rPr lang="en-ZA" sz="3200" b="1" dirty="0">
                <a:solidFill>
                  <a:prstClr val="white"/>
                </a:solidFill>
                <a:latin typeface="Calibri"/>
              </a:rPr>
              <a:t>Share your dreams or hopes for the Church’s future</a:t>
            </a:r>
          </a:p>
          <a:p>
            <a:pPr marL="457223" indent="-457223" defTabSz="609630">
              <a:buFont typeface="Arial" panose="020B0604020202020204" pitchFamily="34" charset="0"/>
              <a:buChar char="•"/>
            </a:pPr>
            <a:r>
              <a:rPr lang="en-ZA" sz="3200" b="1" dirty="0">
                <a:solidFill>
                  <a:prstClr val="white"/>
                </a:solidFill>
                <a:latin typeface="Calibri"/>
              </a:rPr>
              <a:t>In two years time, building on our strengths, what would we like to see?</a:t>
            </a:r>
          </a:p>
          <a:p>
            <a:pPr marL="457223" indent="-457223" defTabSz="609630">
              <a:buFont typeface="Arial" panose="020B0604020202020204" pitchFamily="34" charset="0"/>
              <a:buChar char="•"/>
            </a:pPr>
            <a:r>
              <a:rPr lang="en-ZA" sz="3200" b="1" dirty="0">
                <a:solidFill>
                  <a:prstClr val="white"/>
                </a:solidFill>
                <a:latin typeface="Calibri"/>
              </a:rPr>
              <a:t>In two years’ time, how would we like the church to be known in this community, not just by church members, but by those who currently have no connection with the church?</a:t>
            </a:r>
          </a:p>
          <a:p>
            <a:pPr defTabSz="609630"/>
            <a:endParaRPr lang="en-ZA" sz="3200" b="1" dirty="0">
              <a:solidFill>
                <a:prstClr val="white"/>
              </a:solidFill>
              <a:latin typeface="Calibri"/>
            </a:endParaRPr>
          </a:p>
        </p:txBody>
      </p:sp>
      <p:sp>
        <p:nvSpPr>
          <p:cNvPr id="35" name="TextBox 4">
            <a:extLst>
              <a:ext uri="{FF2B5EF4-FFF2-40B4-BE49-F238E27FC236}">
                <a16:creationId xmlns:a16="http://schemas.microsoft.com/office/drawing/2014/main" id="{29F32DE3-94CF-5CCF-BFC2-775B171BD022}"/>
              </a:ext>
            </a:extLst>
          </p:cNvPr>
          <p:cNvSpPr txBox="1"/>
          <p:nvPr/>
        </p:nvSpPr>
        <p:spPr>
          <a:xfrm>
            <a:off x="2790119" y="1856172"/>
            <a:ext cx="7829579" cy="408445"/>
          </a:xfrm>
          <a:prstGeom prst="rect">
            <a:avLst/>
          </a:prstGeom>
        </p:spPr>
        <p:txBody>
          <a:bodyPr wrap="square" lIns="0" tIns="0" rIns="0" bIns="0" rtlCol="0" anchor="t">
            <a:spAutoFit/>
          </a:bodyPr>
          <a:lstStyle/>
          <a:p>
            <a:pPr algn="ctr" defTabSz="609630">
              <a:lnSpc>
                <a:spcPts val="1915"/>
              </a:lnSpc>
              <a:spcBef>
                <a:spcPct val="0"/>
              </a:spcBef>
            </a:pPr>
            <a:r>
              <a:rPr lang="en-US" sz="5867" spc="46" dirty="0">
                <a:solidFill>
                  <a:srgbClr val="1C3DB5"/>
                </a:solidFill>
                <a:latin typeface="Teko" panose="02000000000000000000" pitchFamily="2" charset="0"/>
                <a:ea typeface="Tek Tall Arabic medium"/>
                <a:cs typeface="Teko" panose="02000000000000000000" pitchFamily="2" charset="0"/>
                <a:sym typeface="Tek Tall Arabic medium"/>
              </a:rPr>
              <a:t>THE STORY WE WANT TO BE PART OF</a:t>
            </a:r>
          </a:p>
        </p:txBody>
      </p:sp>
      <p:sp>
        <p:nvSpPr>
          <p:cNvPr id="10" name="TextBox 4">
            <a:extLst>
              <a:ext uri="{FF2B5EF4-FFF2-40B4-BE49-F238E27FC236}">
                <a16:creationId xmlns:a16="http://schemas.microsoft.com/office/drawing/2014/main" id="{9E54377A-55DF-0EA6-A739-E845C2829F30}"/>
              </a:ext>
            </a:extLst>
          </p:cNvPr>
          <p:cNvSpPr txBox="1"/>
          <p:nvPr/>
        </p:nvSpPr>
        <p:spPr>
          <a:xfrm>
            <a:off x="13309600" y="1856172"/>
            <a:ext cx="7829579" cy="408445"/>
          </a:xfrm>
          <a:prstGeom prst="rect">
            <a:avLst/>
          </a:prstGeom>
        </p:spPr>
        <p:txBody>
          <a:bodyPr wrap="square" lIns="0" tIns="0" rIns="0" bIns="0" rtlCol="0" anchor="t">
            <a:spAutoFit/>
          </a:bodyPr>
          <a:lstStyle/>
          <a:p>
            <a:pPr algn="ctr" defTabSz="609630">
              <a:lnSpc>
                <a:spcPts val="1915"/>
              </a:lnSpc>
              <a:spcBef>
                <a:spcPct val="0"/>
              </a:spcBef>
            </a:pPr>
            <a:r>
              <a:rPr lang="en-US" sz="5867" spc="46" dirty="0">
                <a:solidFill>
                  <a:srgbClr val="1C3DB5"/>
                </a:solidFill>
                <a:latin typeface="Teko" panose="02000000000000000000" pitchFamily="2" charset="0"/>
                <a:ea typeface="Tek Tall Arabic medium"/>
                <a:cs typeface="Teko" panose="02000000000000000000" pitchFamily="2" charset="0"/>
                <a:sym typeface="Tek Tall Arabic medium"/>
              </a:rPr>
              <a:t>PRIORITISING</a:t>
            </a:r>
          </a:p>
        </p:txBody>
      </p:sp>
      <p:grpSp>
        <p:nvGrpSpPr>
          <p:cNvPr id="16" name="Group 4">
            <a:extLst>
              <a:ext uri="{FF2B5EF4-FFF2-40B4-BE49-F238E27FC236}">
                <a16:creationId xmlns:a16="http://schemas.microsoft.com/office/drawing/2014/main" id="{2B0E4A81-3028-9713-8514-C4E627A8A960}"/>
              </a:ext>
            </a:extLst>
          </p:cNvPr>
          <p:cNvGrpSpPr/>
          <p:nvPr/>
        </p:nvGrpSpPr>
        <p:grpSpPr>
          <a:xfrm>
            <a:off x="2739420" y="-25400"/>
            <a:ext cx="1197429" cy="775404"/>
            <a:chOff x="0" y="0"/>
            <a:chExt cx="3095063" cy="1369565"/>
          </a:xfrm>
        </p:grpSpPr>
        <p:sp>
          <p:nvSpPr>
            <p:cNvPr id="19" name="Freeform 5">
              <a:extLst>
                <a:ext uri="{FF2B5EF4-FFF2-40B4-BE49-F238E27FC236}">
                  <a16:creationId xmlns:a16="http://schemas.microsoft.com/office/drawing/2014/main" id="{7BE9A534-0CF1-55B9-B660-FC077590DA8C}"/>
                </a:ext>
              </a:extLst>
            </p:cNvPr>
            <p:cNvSpPr/>
            <p:nvPr/>
          </p:nvSpPr>
          <p:spPr>
            <a:xfrm>
              <a:off x="0" y="0"/>
              <a:ext cx="3095063" cy="1369565"/>
            </a:xfrm>
            <a:custGeom>
              <a:avLst/>
              <a:gdLst/>
              <a:ahLst/>
              <a:cxnLst/>
              <a:rect l="l" t="t" r="r" b="b"/>
              <a:pathLst>
                <a:path w="3095063" h="1369565">
                  <a:moveTo>
                    <a:pt x="0" y="0"/>
                  </a:moveTo>
                  <a:lnTo>
                    <a:pt x="3095063" y="0"/>
                  </a:lnTo>
                  <a:lnTo>
                    <a:pt x="3095063" y="1369565"/>
                  </a:lnTo>
                  <a:lnTo>
                    <a:pt x="0" y="136956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pPr defTabSz="609630"/>
              <a:endParaRPr lang="en-ZA" sz="1200">
                <a:solidFill>
                  <a:prstClr val="black"/>
                </a:solidFill>
                <a:latin typeface="Calibri"/>
              </a:endParaRPr>
            </a:p>
          </p:txBody>
        </p:sp>
        <p:sp>
          <p:nvSpPr>
            <p:cNvPr id="20" name="TextBox 6">
              <a:extLst>
                <a:ext uri="{FF2B5EF4-FFF2-40B4-BE49-F238E27FC236}">
                  <a16:creationId xmlns:a16="http://schemas.microsoft.com/office/drawing/2014/main" id="{A3F43E29-2E8A-E000-08B2-64F05039810E}"/>
                </a:ext>
              </a:extLst>
            </p:cNvPr>
            <p:cNvSpPr txBox="1"/>
            <p:nvPr/>
          </p:nvSpPr>
          <p:spPr>
            <a:xfrm rot="21434471">
              <a:off x="121060" y="419354"/>
              <a:ext cx="2852941" cy="452899"/>
            </a:xfrm>
            <a:prstGeom prst="rect">
              <a:avLst/>
            </a:prstGeom>
          </p:spPr>
          <p:txBody>
            <a:bodyPr lIns="0" tIns="0" rIns="0" bIns="0" rtlCol="0" anchor="t">
              <a:spAutoFit/>
            </a:bodyPr>
            <a:lstStyle/>
            <a:p>
              <a:pPr algn="ctr" defTabSz="609630">
                <a:lnSpc>
                  <a:spcPts val="2213"/>
                </a:lnSpc>
                <a:spcBef>
                  <a:spcPct val="0"/>
                </a:spcBef>
              </a:pPr>
              <a:r>
                <a:rPr lang="en-US" sz="1333" spc="53" dirty="0">
                  <a:solidFill>
                    <a:srgbClr val="FFFFFF"/>
                  </a:solidFill>
                  <a:latin typeface="Anton"/>
                  <a:ea typeface="Anton"/>
                  <a:cs typeface="Anton"/>
                  <a:sym typeface="Anton"/>
                </a:rPr>
                <a:t>SESSION 4</a:t>
              </a:r>
            </a:p>
          </p:txBody>
        </p:sp>
      </p:grpSp>
      <p:sp>
        <p:nvSpPr>
          <p:cNvPr id="21" name="TextBox 3">
            <a:extLst>
              <a:ext uri="{FF2B5EF4-FFF2-40B4-BE49-F238E27FC236}">
                <a16:creationId xmlns:a16="http://schemas.microsoft.com/office/drawing/2014/main" id="{F2B2BAB5-0DFD-2BD7-019B-848B87510E4D}"/>
              </a:ext>
            </a:extLst>
          </p:cNvPr>
          <p:cNvSpPr txBox="1"/>
          <p:nvPr/>
        </p:nvSpPr>
        <p:spPr>
          <a:xfrm rot="21384340">
            <a:off x="-27781" y="1000579"/>
            <a:ext cx="3675449" cy="438582"/>
          </a:xfrm>
          <a:prstGeom prst="rect">
            <a:avLst/>
          </a:prstGeom>
        </p:spPr>
        <p:txBody>
          <a:bodyPr wrap="square" lIns="0" tIns="0" rIns="0" bIns="0" rtlCol="0" anchor="t">
            <a:spAutoFit/>
          </a:bodyPr>
          <a:lstStyle/>
          <a:p>
            <a:pPr algn="ctr" defTabSz="609630">
              <a:lnSpc>
                <a:spcPts val="3564"/>
              </a:lnSpc>
              <a:spcBef>
                <a:spcPct val="0"/>
              </a:spcBef>
            </a:pPr>
            <a:r>
              <a:rPr lang="en-US" sz="2400" spc="86" dirty="0">
                <a:solidFill>
                  <a:srgbClr val="1C3DB5"/>
                </a:solidFill>
                <a:effectLst>
                  <a:outerShdw blurRad="38100" dist="38100" dir="2700000" algn="tl">
                    <a:srgbClr val="000000">
                      <a:alpha val="43137"/>
                    </a:srgbClr>
                  </a:outerShdw>
                </a:effectLst>
                <a:latin typeface="Teko" panose="02000000000000000000" pitchFamily="2" charset="0"/>
                <a:ea typeface="Tek Tall Arabic medium"/>
                <a:cs typeface="Teko" panose="02000000000000000000" pitchFamily="2" charset="0"/>
                <a:sym typeface="Tek Tall Arabic medium"/>
              </a:rPr>
              <a:t>Developing a Picture of the Future</a:t>
            </a:r>
          </a:p>
        </p:txBody>
      </p:sp>
      <p:sp>
        <p:nvSpPr>
          <p:cNvPr id="22" name="TextBox 2">
            <a:extLst>
              <a:ext uri="{FF2B5EF4-FFF2-40B4-BE49-F238E27FC236}">
                <a16:creationId xmlns:a16="http://schemas.microsoft.com/office/drawing/2014/main" id="{B09CF8A3-2100-FC7F-7715-B8829F5609BA}"/>
              </a:ext>
            </a:extLst>
          </p:cNvPr>
          <p:cNvSpPr txBox="1"/>
          <p:nvPr/>
        </p:nvSpPr>
        <p:spPr>
          <a:xfrm rot="-165529">
            <a:off x="-348986" y="464604"/>
            <a:ext cx="3873437" cy="707822"/>
          </a:xfrm>
          <a:prstGeom prst="rect">
            <a:avLst/>
          </a:prstGeom>
        </p:spPr>
        <p:txBody>
          <a:bodyPr wrap="square" lIns="0" tIns="0" rIns="0" bIns="0" rtlCol="0" anchor="t">
            <a:spAutoFit/>
          </a:bodyPr>
          <a:lstStyle/>
          <a:p>
            <a:pPr algn="ctr" defTabSz="609630">
              <a:lnSpc>
                <a:spcPts val="6125"/>
              </a:lnSpc>
              <a:spcBef>
                <a:spcPct val="0"/>
              </a:spcBef>
            </a:pPr>
            <a:r>
              <a:rPr lang="en-US" sz="3600" spc="149" dirty="0">
                <a:solidFill>
                  <a:srgbClr val="CF0A0A"/>
                </a:solidFill>
                <a:latin typeface="Anton"/>
                <a:ea typeface="Anton"/>
                <a:cs typeface="Anton"/>
                <a:sym typeface="Anton"/>
              </a:rPr>
              <a:t>Vision in a Day</a:t>
            </a:r>
          </a:p>
        </p:txBody>
      </p:sp>
      <p:grpSp>
        <p:nvGrpSpPr>
          <p:cNvPr id="23" name="Group 22">
            <a:extLst>
              <a:ext uri="{FF2B5EF4-FFF2-40B4-BE49-F238E27FC236}">
                <a16:creationId xmlns:a16="http://schemas.microsoft.com/office/drawing/2014/main" id="{BE158C1D-BD0B-4F3E-4BDC-457FE023C099}"/>
              </a:ext>
            </a:extLst>
          </p:cNvPr>
          <p:cNvGrpSpPr/>
          <p:nvPr/>
        </p:nvGrpSpPr>
        <p:grpSpPr>
          <a:xfrm>
            <a:off x="1053520" y="-3596472"/>
            <a:ext cx="892606" cy="2910673"/>
            <a:chOff x="1221608" y="5562276"/>
            <a:chExt cx="1338909" cy="4366009"/>
          </a:xfrm>
        </p:grpSpPr>
        <p:sp>
          <p:nvSpPr>
            <p:cNvPr id="24" name="Freeform 2">
              <a:extLst>
                <a:ext uri="{FF2B5EF4-FFF2-40B4-BE49-F238E27FC236}">
                  <a16:creationId xmlns:a16="http://schemas.microsoft.com/office/drawing/2014/main" id="{516204EA-FFE8-5E87-295B-F350284BCF9D}"/>
                </a:ext>
              </a:extLst>
            </p:cNvPr>
            <p:cNvSpPr/>
            <p:nvPr/>
          </p:nvSpPr>
          <p:spPr>
            <a:xfrm rot="-5400000">
              <a:off x="-64546" y="7303223"/>
              <a:ext cx="4366009" cy="884116"/>
            </a:xfrm>
            <a:custGeom>
              <a:avLst/>
              <a:gdLst/>
              <a:ahLst/>
              <a:cxnLst/>
              <a:rect l="l" t="t" r="r" b="b"/>
              <a:pathLst>
                <a:path w="1116095" h="226009">
                  <a:moveTo>
                    <a:pt x="0" y="0"/>
                  </a:moveTo>
                  <a:lnTo>
                    <a:pt x="1116095" y="0"/>
                  </a:lnTo>
                  <a:lnTo>
                    <a:pt x="1116095" y="226009"/>
                  </a:lnTo>
                  <a:lnTo>
                    <a:pt x="0" y="2260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609630"/>
              <a:endParaRPr lang="en-ZA" sz="1200">
                <a:solidFill>
                  <a:prstClr val="black"/>
                </a:solidFill>
                <a:latin typeface="Calibri"/>
              </a:endParaRPr>
            </a:p>
          </p:txBody>
        </p:sp>
        <p:sp>
          <p:nvSpPr>
            <p:cNvPr id="27" name="TextBox 7">
              <a:extLst>
                <a:ext uri="{FF2B5EF4-FFF2-40B4-BE49-F238E27FC236}">
                  <a16:creationId xmlns:a16="http://schemas.microsoft.com/office/drawing/2014/main" id="{9FA8CFEB-51FE-B172-F12A-2208D3F88F30}"/>
                </a:ext>
              </a:extLst>
            </p:cNvPr>
            <p:cNvSpPr txBox="1"/>
            <p:nvPr/>
          </p:nvSpPr>
          <p:spPr>
            <a:xfrm rot="16200000">
              <a:off x="-137549" y="7683433"/>
              <a:ext cx="3523342" cy="805027"/>
            </a:xfrm>
            <a:prstGeom prst="rect">
              <a:avLst/>
            </a:prstGeom>
          </p:spPr>
          <p:txBody>
            <a:bodyPr wrap="square" lIns="0" tIns="0" rIns="0" bIns="0" rtlCol="0" anchor="t">
              <a:spAutoFit/>
            </a:bodyPr>
            <a:lstStyle/>
            <a:p>
              <a:pPr defTabSz="609630">
                <a:lnSpc>
                  <a:spcPts val="1915"/>
                </a:lnSpc>
                <a:spcBef>
                  <a:spcPct val="0"/>
                </a:spcBef>
              </a:pPr>
              <a:r>
                <a:rPr lang="en-US" sz="9200" b="1" spc="46" dirty="0">
                  <a:solidFill>
                    <a:srgbClr val="D40808"/>
                  </a:solidFill>
                  <a:latin typeface="Teko" panose="02000000000000000000" pitchFamily="2" charset="0"/>
                  <a:ea typeface="Tek Tall Arabic medium Bold"/>
                  <a:cs typeface="Teko" panose="02000000000000000000" pitchFamily="2" charset="0"/>
                  <a:sym typeface="Tek Tall Arabic medium Bold"/>
                </a:rPr>
                <a:t>STEP 2</a:t>
              </a:r>
            </a:p>
          </p:txBody>
        </p:sp>
      </p:grpSp>
      <p:grpSp>
        <p:nvGrpSpPr>
          <p:cNvPr id="31" name="Group 30">
            <a:extLst>
              <a:ext uri="{FF2B5EF4-FFF2-40B4-BE49-F238E27FC236}">
                <a16:creationId xmlns:a16="http://schemas.microsoft.com/office/drawing/2014/main" id="{4AE16EB0-E560-0CF6-9E53-C46DEA51A774}"/>
              </a:ext>
            </a:extLst>
          </p:cNvPr>
          <p:cNvGrpSpPr/>
          <p:nvPr/>
        </p:nvGrpSpPr>
        <p:grpSpPr>
          <a:xfrm>
            <a:off x="876361" y="3642528"/>
            <a:ext cx="892606" cy="2910673"/>
            <a:chOff x="1221608" y="5562276"/>
            <a:chExt cx="1338909" cy="4366009"/>
          </a:xfrm>
        </p:grpSpPr>
        <p:sp>
          <p:nvSpPr>
            <p:cNvPr id="32" name="Freeform 2">
              <a:extLst>
                <a:ext uri="{FF2B5EF4-FFF2-40B4-BE49-F238E27FC236}">
                  <a16:creationId xmlns:a16="http://schemas.microsoft.com/office/drawing/2014/main" id="{99F9AE4E-571D-45E6-4691-5513E00FC7C8}"/>
                </a:ext>
              </a:extLst>
            </p:cNvPr>
            <p:cNvSpPr/>
            <p:nvPr/>
          </p:nvSpPr>
          <p:spPr>
            <a:xfrm rot="-5400000">
              <a:off x="-64546" y="7303223"/>
              <a:ext cx="4366009" cy="884116"/>
            </a:xfrm>
            <a:custGeom>
              <a:avLst/>
              <a:gdLst/>
              <a:ahLst/>
              <a:cxnLst/>
              <a:rect l="l" t="t" r="r" b="b"/>
              <a:pathLst>
                <a:path w="1116095" h="226009">
                  <a:moveTo>
                    <a:pt x="0" y="0"/>
                  </a:moveTo>
                  <a:lnTo>
                    <a:pt x="1116095" y="0"/>
                  </a:lnTo>
                  <a:lnTo>
                    <a:pt x="1116095" y="226009"/>
                  </a:lnTo>
                  <a:lnTo>
                    <a:pt x="0" y="2260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609630"/>
              <a:endParaRPr lang="en-ZA" sz="1200">
                <a:solidFill>
                  <a:prstClr val="black"/>
                </a:solidFill>
                <a:latin typeface="Calibri"/>
              </a:endParaRPr>
            </a:p>
          </p:txBody>
        </p:sp>
        <p:sp>
          <p:nvSpPr>
            <p:cNvPr id="33" name="TextBox 7">
              <a:extLst>
                <a:ext uri="{FF2B5EF4-FFF2-40B4-BE49-F238E27FC236}">
                  <a16:creationId xmlns:a16="http://schemas.microsoft.com/office/drawing/2014/main" id="{334539F7-289B-E885-7317-B2AFACE7A61C}"/>
                </a:ext>
              </a:extLst>
            </p:cNvPr>
            <p:cNvSpPr txBox="1"/>
            <p:nvPr/>
          </p:nvSpPr>
          <p:spPr>
            <a:xfrm rot="16200000">
              <a:off x="-137549" y="7683433"/>
              <a:ext cx="3523342" cy="805027"/>
            </a:xfrm>
            <a:prstGeom prst="rect">
              <a:avLst/>
            </a:prstGeom>
          </p:spPr>
          <p:txBody>
            <a:bodyPr wrap="square" lIns="0" tIns="0" rIns="0" bIns="0" rtlCol="0" anchor="t">
              <a:spAutoFit/>
            </a:bodyPr>
            <a:lstStyle/>
            <a:p>
              <a:pPr defTabSz="609630">
                <a:lnSpc>
                  <a:spcPts val="1915"/>
                </a:lnSpc>
                <a:spcBef>
                  <a:spcPct val="0"/>
                </a:spcBef>
              </a:pPr>
              <a:r>
                <a:rPr lang="en-US" sz="9200" b="1" spc="46" dirty="0">
                  <a:solidFill>
                    <a:srgbClr val="D40808"/>
                  </a:solidFill>
                  <a:latin typeface="Teko" panose="02000000000000000000" pitchFamily="2" charset="0"/>
                  <a:ea typeface="Tek Tall Arabic medium Bold"/>
                  <a:cs typeface="Teko" panose="02000000000000000000" pitchFamily="2" charset="0"/>
                  <a:sym typeface="Tek Tall Arabic medium Bold"/>
                </a:rPr>
                <a:t>STEP 3</a:t>
              </a:r>
            </a:p>
          </p:txBody>
        </p:sp>
      </p:grpSp>
      <p:grpSp>
        <p:nvGrpSpPr>
          <p:cNvPr id="36" name="Group 35">
            <a:extLst>
              <a:ext uri="{FF2B5EF4-FFF2-40B4-BE49-F238E27FC236}">
                <a16:creationId xmlns:a16="http://schemas.microsoft.com/office/drawing/2014/main" id="{D22BF581-93BA-0371-22AB-4010C73D0CD4}"/>
              </a:ext>
            </a:extLst>
          </p:cNvPr>
          <p:cNvGrpSpPr/>
          <p:nvPr/>
        </p:nvGrpSpPr>
        <p:grpSpPr>
          <a:xfrm>
            <a:off x="884111" y="8115847"/>
            <a:ext cx="892606" cy="2910673"/>
            <a:chOff x="1221608" y="5562276"/>
            <a:chExt cx="1338909" cy="4366009"/>
          </a:xfrm>
        </p:grpSpPr>
        <p:sp>
          <p:nvSpPr>
            <p:cNvPr id="37" name="Freeform 2">
              <a:extLst>
                <a:ext uri="{FF2B5EF4-FFF2-40B4-BE49-F238E27FC236}">
                  <a16:creationId xmlns:a16="http://schemas.microsoft.com/office/drawing/2014/main" id="{F41CAD88-FEC1-63A6-852A-EBB097E7E5F1}"/>
                </a:ext>
              </a:extLst>
            </p:cNvPr>
            <p:cNvSpPr/>
            <p:nvPr/>
          </p:nvSpPr>
          <p:spPr>
            <a:xfrm rot="-5400000">
              <a:off x="-64546" y="7303223"/>
              <a:ext cx="4366009" cy="884116"/>
            </a:xfrm>
            <a:custGeom>
              <a:avLst/>
              <a:gdLst/>
              <a:ahLst/>
              <a:cxnLst/>
              <a:rect l="l" t="t" r="r" b="b"/>
              <a:pathLst>
                <a:path w="1116095" h="226009">
                  <a:moveTo>
                    <a:pt x="0" y="0"/>
                  </a:moveTo>
                  <a:lnTo>
                    <a:pt x="1116095" y="0"/>
                  </a:lnTo>
                  <a:lnTo>
                    <a:pt x="1116095" y="226009"/>
                  </a:lnTo>
                  <a:lnTo>
                    <a:pt x="0" y="2260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609630"/>
              <a:endParaRPr lang="en-ZA" sz="1200">
                <a:solidFill>
                  <a:prstClr val="black"/>
                </a:solidFill>
                <a:latin typeface="Calibri"/>
              </a:endParaRPr>
            </a:p>
          </p:txBody>
        </p:sp>
        <p:sp>
          <p:nvSpPr>
            <p:cNvPr id="38" name="TextBox 7">
              <a:extLst>
                <a:ext uri="{FF2B5EF4-FFF2-40B4-BE49-F238E27FC236}">
                  <a16:creationId xmlns:a16="http://schemas.microsoft.com/office/drawing/2014/main" id="{C8861ED3-1606-C906-1D21-3E26BCDA51FD}"/>
                </a:ext>
              </a:extLst>
            </p:cNvPr>
            <p:cNvSpPr txBox="1"/>
            <p:nvPr/>
          </p:nvSpPr>
          <p:spPr>
            <a:xfrm rot="16200000">
              <a:off x="-137549" y="7683433"/>
              <a:ext cx="3523342" cy="805027"/>
            </a:xfrm>
            <a:prstGeom prst="rect">
              <a:avLst/>
            </a:prstGeom>
          </p:spPr>
          <p:txBody>
            <a:bodyPr wrap="square" lIns="0" tIns="0" rIns="0" bIns="0" rtlCol="0" anchor="t">
              <a:spAutoFit/>
            </a:bodyPr>
            <a:lstStyle/>
            <a:p>
              <a:pPr defTabSz="609630">
                <a:lnSpc>
                  <a:spcPts val="1915"/>
                </a:lnSpc>
                <a:spcBef>
                  <a:spcPct val="0"/>
                </a:spcBef>
              </a:pPr>
              <a:r>
                <a:rPr lang="en-US" sz="9200" b="1" spc="46" dirty="0">
                  <a:solidFill>
                    <a:srgbClr val="D40808"/>
                  </a:solidFill>
                  <a:latin typeface="Teko" panose="02000000000000000000" pitchFamily="2" charset="0"/>
                  <a:ea typeface="Tek Tall Arabic medium Bold"/>
                  <a:cs typeface="Teko" panose="02000000000000000000" pitchFamily="2" charset="0"/>
                  <a:sym typeface="Tek Tall Arabic medium Bold"/>
                </a:rPr>
                <a:t>STEP 4</a:t>
              </a:r>
            </a:p>
          </p:txBody>
        </p:sp>
      </p:grpSp>
    </p:spTree>
    <p:extLst>
      <p:ext uri="{BB962C8B-B14F-4D97-AF65-F5344CB8AC3E}">
        <p14:creationId xmlns:p14="http://schemas.microsoft.com/office/powerpoint/2010/main" val="7676951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xEl>
                                              <p:pRg st="0" end="0"/>
                                            </p:txEl>
                                          </p:spTgt>
                                        </p:tgtEl>
                                        <p:attrNameLst>
                                          <p:attrName>style.visibility</p:attrName>
                                        </p:attrNameLst>
                                      </p:cBhvr>
                                      <p:to>
                                        <p:strVal val="visible"/>
                                      </p:to>
                                    </p:set>
                                    <p:animEffect transition="in" filter="fade">
                                      <p:cBhvr>
                                        <p:cTn id="7" dur="2000"/>
                                        <p:tgtEl>
                                          <p:spTgt spid="2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8">
                                            <p:txEl>
                                              <p:pRg st="1" end="1"/>
                                            </p:txEl>
                                          </p:spTgt>
                                        </p:tgtEl>
                                        <p:attrNameLst>
                                          <p:attrName>style.visibility</p:attrName>
                                        </p:attrNameLst>
                                      </p:cBhvr>
                                      <p:to>
                                        <p:strVal val="visible"/>
                                      </p:to>
                                    </p:set>
                                    <p:animEffect transition="in" filter="fade">
                                      <p:cBhvr>
                                        <p:cTn id="12" dur="2000"/>
                                        <p:tgtEl>
                                          <p:spTgt spid="2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8">
                                            <p:txEl>
                                              <p:pRg st="2" end="2"/>
                                            </p:txEl>
                                          </p:spTgt>
                                        </p:tgtEl>
                                        <p:attrNameLst>
                                          <p:attrName>style.visibility</p:attrName>
                                        </p:attrNameLst>
                                      </p:cBhvr>
                                      <p:to>
                                        <p:strVal val="visible"/>
                                      </p:to>
                                    </p:set>
                                    <p:animEffect transition="in" filter="fade">
                                      <p:cBhvr>
                                        <p:cTn id="17" dur="2000"/>
                                        <p:tgtEl>
                                          <p:spTgt spid="2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816110F7-E8D4-B30B-DD71-50AB6FF87A83}"/>
            </a:ext>
          </a:extLst>
        </p:cNvPr>
        <p:cNvGrpSpPr/>
        <p:nvPr/>
      </p:nvGrpSpPr>
      <p:grpSpPr>
        <a:xfrm>
          <a:off x="0" y="0"/>
          <a:ext cx="0" cy="0"/>
          <a:chOff x="0" y="0"/>
          <a:chExt cx="0" cy="0"/>
        </a:xfrm>
      </p:grpSpPr>
      <p:sp>
        <p:nvSpPr>
          <p:cNvPr id="15" name="Rectangle 5">
            <a:extLst>
              <a:ext uri="{FF2B5EF4-FFF2-40B4-BE49-F238E27FC236}">
                <a16:creationId xmlns:a16="http://schemas.microsoft.com/office/drawing/2014/main" id="{53E3A8AE-EE94-3A76-B77D-98EDC34719D9}"/>
              </a:ext>
            </a:extLst>
          </p:cNvPr>
          <p:cNvSpPr>
            <a:spLocks noChangeArrowheads="1"/>
          </p:cNvSpPr>
          <p:nvPr/>
        </p:nvSpPr>
        <p:spPr bwMode="auto">
          <a:xfrm>
            <a:off x="415758" y="4372691"/>
            <a:ext cx="123175"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0960" tIns="30480" rIns="60960" bIns="30480" numCol="1" anchor="ctr" anchorCtr="0" compatLnSpc="1">
            <a:prstTxWarp prst="textNoShape">
              <a:avLst/>
            </a:prstTxWarp>
            <a:spAutoFit/>
          </a:bodyPr>
          <a:lstStyle/>
          <a:p>
            <a:pPr defTabSz="609630"/>
            <a:endParaRPr lang="en-ZA" sz="1200">
              <a:solidFill>
                <a:prstClr val="black"/>
              </a:solidFill>
              <a:latin typeface="Calibri"/>
            </a:endParaRPr>
          </a:p>
        </p:txBody>
      </p:sp>
      <p:sp>
        <p:nvSpPr>
          <p:cNvPr id="28" name="TextBox 27">
            <a:extLst>
              <a:ext uri="{FF2B5EF4-FFF2-40B4-BE49-F238E27FC236}">
                <a16:creationId xmlns:a16="http://schemas.microsoft.com/office/drawing/2014/main" id="{66116096-EA7C-1533-5F13-692BA61C8A0B}"/>
              </a:ext>
            </a:extLst>
          </p:cNvPr>
          <p:cNvSpPr txBox="1"/>
          <p:nvPr/>
        </p:nvSpPr>
        <p:spPr>
          <a:xfrm>
            <a:off x="2358996" y="1557437"/>
            <a:ext cx="9086849" cy="5509200"/>
          </a:xfrm>
          <a:prstGeom prst="rect">
            <a:avLst/>
          </a:prstGeom>
          <a:noFill/>
        </p:spPr>
        <p:txBody>
          <a:bodyPr wrap="square" rtlCol="0">
            <a:spAutoFit/>
          </a:bodyPr>
          <a:lstStyle/>
          <a:p>
            <a:pPr defTabSz="609630"/>
            <a:r>
              <a:rPr lang="en-ZA" sz="3200" b="1" dirty="0">
                <a:solidFill>
                  <a:prstClr val="white"/>
                </a:solidFill>
                <a:latin typeface="Calibri"/>
              </a:rPr>
              <a:t>In groups sort and cluster the </a:t>
            </a:r>
            <a:r>
              <a:rPr lang="en-ZA" sz="3200" b="1" dirty="0" err="1">
                <a:solidFill>
                  <a:prstClr val="white"/>
                </a:solidFill>
                <a:latin typeface="Calibri"/>
              </a:rPr>
              <a:t>post-it</a:t>
            </a:r>
            <a:r>
              <a:rPr lang="en-ZA" sz="3200" b="1" dirty="0">
                <a:solidFill>
                  <a:prstClr val="white"/>
                </a:solidFill>
                <a:latin typeface="Calibri"/>
              </a:rPr>
              <a:t> note ideas. </a:t>
            </a:r>
          </a:p>
          <a:p>
            <a:pPr marL="457223" indent="-457223" defTabSz="609630">
              <a:buFont typeface="Arial" panose="020B0604020202020204" pitchFamily="34" charset="0"/>
              <a:buChar char="•"/>
            </a:pPr>
            <a:r>
              <a:rPr lang="en-ZA" sz="3200" b="1" dirty="0">
                <a:solidFill>
                  <a:prstClr val="white"/>
                </a:solidFill>
                <a:latin typeface="Calibri"/>
              </a:rPr>
              <a:t>Big clusters </a:t>
            </a:r>
            <a:r>
              <a:rPr lang="en-ZA" sz="3200" b="1" i="1" dirty="0">
                <a:solidFill>
                  <a:prstClr val="white"/>
                </a:solidFill>
                <a:latin typeface="Calibri"/>
              </a:rPr>
              <a:t>could</a:t>
            </a:r>
            <a:r>
              <a:rPr lang="en-ZA" sz="3200" b="1" dirty="0">
                <a:solidFill>
                  <a:prstClr val="white"/>
                </a:solidFill>
                <a:latin typeface="Calibri"/>
              </a:rPr>
              <a:t> represent a priority, but don’t underestimate “minority voices.” </a:t>
            </a:r>
          </a:p>
          <a:p>
            <a:pPr marL="457223" indent="-457223" defTabSz="609630">
              <a:buFont typeface="Arial" panose="020B0604020202020204" pitchFamily="34" charset="0"/>
              <a:buChar char="•"/>
            </a:pPr>
            <a:r>
              <a:rPr lang="en-ZA" sz="3200" b="1" dirty="0">
                <a:solidFill>
                  <a:prstClr val="white"/>
                </a:solidFill>
                <a:latin typeface="Calibri"/>
              </a:rPr>
              <a:t>Group similar ideas together topping with a phrase that pulls together the core elements of the dream. </a:t>
            </a:r>
          </a:p>
          <a:p>
            <a:pPr marL="457223" indent="-457223" defTabSz="609630">
              <a:buFont typeface="Arial" panose="020B0604020202020204" pitchFamily="34" charset="0"/>
              <a:buChar char="•"/>
            </a:pPr>
            <a:r>
              <a:rPr lang="en-ZA" sz="3200" b="1" dirty="0">
                <a:solidFill>
                  <a:prstClr val="white"/>
                </a:solidFill>
                <a:latin typeface="Calibri"/>
              </a:rPr>
              <a:t>Identify the top three clusters of ideas &amp; reformat into one coherent dream. </a:t>
            </a:r>
          </a:p>
          <a:p>
            <a:pPr marL="457223" indent="-457223" defTabSz="609630">
              <a:buFont typeface="Arial" panose="020B0604020202020204" pitchFamily="34" charset="0"/>
              <a:buChar char="•"/>
            </a:pPr>
            <a:r>
              <a:rPr lang="en-ZA" sz="3200" b="1" dirty="0">
                <a:solidFill>
                  <a:prstClr val="white"/>
                </a:solidFill>
                <a:latin typeface="Calibri"/>
              </a:rPr>
              <a:t>Unfold the “future” session of your timeline &amp; paste your “top 3” there.</a:t>
            </a:r>
          </a:p>
          <a:p>
            <a:pPr defTabSz="609630"/>
            <a:endParaRPr lang="en-ZA" sz="3200" b="1" dirty="0">
              <a:solidFill>
                <a:prstClr val="white"/>
              </a:solidFill>
              <a:latin typeface="Calibri"/>
            </a:endParaRPr>
          </a:p>
        </p:txBody>
      </p:sp>
      <p:sp>
        <p:nvSpPr>
          <p:cNvPr id="35" name="TextBox 4">
            <a:extLst>
              <a:ext uri="{FF2B5EF4-FFF2-40B4-BE49-F238E27FC236}">
                <a16:creationId xmlns:a16="http://schemas.microsoft.com/office/drawing/2014/main" id="{768E6E34-63C2-631C-1746-8FE0AC4C211C}"/>
              </a:ext>
            </a:extLst>
          </p:cNvPr>
          <p:cNvSpPr txBox="1"/>
          <p:nvPr/>
        </p:nvSpPr>
        <p:spPr>
          <a:xfrm>
            <a:off x="2987631" y="1260980"/>
            <a:ext cx="7829579" cy="408445"/>
          </a:xfrm>
          <a:prstGeom prst="rect">
            <a:avLst/>
          </a:prstGeom>
        </p:spPr>
        <p:txBody>
          <a:bodyPr wrap="square" lIns="0" tIns="0" rIns="0" bIns="0" rtlCol="0" anchor="t">
            <a:spAutoFit/>
          </a:bodyPr>
          <a:lstStyle/>
          <a:p>
            <a:pPr algn="ctr" defTabSz="609630">
              <a:lnSpc>
                <a:spcPts val="1915"/>
              </a:lnSpc>
              <a:spcBef>
                <a:spcPct val="0"/>
              </a:spcBef>
            </a:pPr>
            <a:r>
              <a:rPr lang="en-US" sz="5867" spc="46" dirty="0">
                <a:solidFill>
                  <a:srgbClr val="1C3DB5"/>
                </a:solidFill>
                <a:latin typeface="Teko" panose="02000000000000000000" pitchFamily="2" charset="0"/>
                <a:ea typeface="Tek Tall Arabic medium"/>
                <a:cs typeface="Teko" panose="02000000000000000000" pitchFamily="2" charset="0"/>
                <a:sym typeface="Tek Tall Arabic medium"/>
              </a:rPr>
              <a:t>PRIORITISING</a:t>
            </a:r>
          </a:p>
        </p:txBody>
      </p:sp>
      <p:grpSp>
        <p:nvGrpSpPr>
          <p:cNvPr id="2" name="Group 4">
            <a:extLst>
              <a:ext uri="{FF2B5EF4-FFF2-40B4-BE49-F238E27FC236}">
                <a16:creationId xmlns:a16="http://schemas.microsoft.com/office/drawing/2014/main" id="{01B52B4A-E7D0-FE47-DCDA-AB4C43BD8ABE}"/>
              </a:ext>
            </a:extLst>
          </p:cNvPr>
          <p:cNvGrpSpPr/>
          <p:nvPr/>
        </p:nvGrpSpPr>
        <p:grpSpPr>
          <a:xfrm>
            <a:off x="2739420" y="-25400"/>
            <a:ext cx="1197429" cy="775404"/>
            <a:chOff x="0" y="0"/>
            <a:chExt cx="3095063" cy="1369565"/>
          </a:xfrm>
        </p:grpSpPr>
        <p:sp>
          <p:nvSpPr>
            <p:cNvPr id="10" name="Freeform 5">
              <a:extLst>
                <a:ext uri="{FF2B5EF4-FFF2-40B4-BE49-F238E27FC236}">
                  <a16:creationId xmlns:a16="http://schemas.microsoft.com/office/drawing/2014/main" id="{3FF61191-6BC0-75AB-0AE4-6772BDD6F763}"/>
                </a:ext>
              </a:extLst>
            </p:cNvPr>
            <p:cNvSpPr/>
            <p:nvPr/>
          </p:nvSpPr>
          <p:spPr>
            <a:xfrm>
              <a:off x="0" y="0"/>
              <a:ext cx="3095063" cy="1369565"/>
            </a:xfrm>
            <a:custGeom>
              <a:avLst/>
              <a:gdLst/>
              <a:ahLst/>
              <a:cxnLst/>
              <a:rect l="l" t="t" r="r" b="b"/>
              <a:pathLst>
                <a:path w="3095063" h="1369565">
                  <a:moveTo>
                    <a:pt x="0" y="0"/>
                  </a:moveTo>
                  <a:lnTo>
                    <a:pt x="3095063" y="0"/>
                  </a:lnTo>
                  <a:lnTo>
                    <a:pt x="3095063" y="1369565"/>
                  </a:lnTo>
                  <a:lnTo>
                    <a:pt x="0" y="136956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pPr defTabSz="609630"/>
              <a:endParaRPr lang="en-ZA" sz="1200">
                <a:solidFill>
                  <a:prstClr val="black"/>
                </a:solidFill>
                <a:latin typeface="Calibri"/>
              </a:endParaRPr>
            </a:p>
          </p:txBody>
        </p:sp>
        <p:sp>
          <p:nvSpPr>
            <p:cNvPr id="16" name="TextBox 6">
              <a:extLst>
                <a:ext uri="{FF2B5EF4-FFF2-40B4-BE49-F238E27FC236}">
                  <a16:creationId xmlns:a16="http://schemas.microsoft.com/office/drawing/2014/main" id="{3B762423-7A32-F25B-B7EA-8B894E92C9C7}"/>
                </a:ext>
              </a:extLst>
            </p:cNvPr>
            <p:cNvSpPr txBox="1"/>
            <p:nvPr/>
          </p:nvSpPr>
          <p:spPr>
            <a:xfrm rot="21434471">
              <a:off x="121060" y="419354"/>
              <a:ext cx="2852941" cy="452899"/>
            </a:xfrm>
            <a:prstGeom prst="rect">
              <a:avLst/>
            </a:prstGeom>
          </p:spPr>
          <p:txBody>
            <a:bodyPr lIns="0" tIns="0" rIns="0" bIns="0" rtlCol="0" anchor="t">
              <a:spAutoFit/>
            </a:bodyPr>
            <a:lstStyle/>
            <a:p>
              <a:pPr algn="ctr" defTabSz="609630">
                <a:lnSpc>
                  <a:spcPts val="2213"/>
                </a:lnSpc>
                <a:spcBef>
                  <a:spcPct val="0"/>
                </a:spcBef>
              </a:pPr>
              <a:r>
                <a:rPr lang="en-US" sz="1333" spc="53" dirty="0">
                  <a:solidFill>
                    <a:srgbClr val="FFFFFF"/>
                  </a:solidFill>
                  <a:latin typeface="Anton"/>
                  <a:ea typeface="Anton"/>
                  <a:cs typeface="Anton"/>
                  <a:sym typeface="Anton"/>
                </a:rPr>
                <a:t>SESSION 4</a:t>
              </a:r>
            </a:p>
          </p:txBody>
        </p:sp>
      </p:grpSp>
      <p:sp>
        <p:nvSpPr>
          <p:cNvPr id="19" name="TextBox 3">
            <a:extLst>
              <a:ext uri="{FF2B5EF4-FFF2-40B4-BE49-F238E27FC236}">
                <a16:creationId xmlns:a16="http://schemas.microsoft.com/office/drawing/2014/main" id="{01B456F4-0365-0B5E-6975-611A44E26B08}"/>
              </a:ext>
            </a:extLst>
          </p:cNvPr>
          <p:cNvSpPr txBox="1"/>
          <p:nvPr/>
        </p:nvSpPr>
        <p:spPr>
          <a:xfrm rot="21384340">
            <a:off x="-27781" y="1000579"/>
            <a:ext cx="3675449" cy="438582"/>
          </a:xfrm>
          <a:prstGeom prst="rect">
            <a:avLst/>
          </a:prstGeom>
        </p:spPr>
        <p:txBody>
          <a:bodyPr wrap="square" lIns="0" tIns="0" rIns="0" bIns="0" rtlCol="0" anchor="t">
            <a:spAutoFit/>
          </a:bodyPr>
          <a:lstStyle/>
          <a:p>
            <a:pPr algn="ctr" defTabSz="609630">
              <a:lnSpc>
                <a:spcPts val="3564"/>
              </a:lnSpc>
              <a:spcBef>
                <a:spcPct val="0"/>
              </a:spcBef>
            </a:pPr>
            <a:r>
              <a:rPr lang="en-US" sz="2400" spc="86" dirty="0">
                <a:solidFill>
                  <a:srgbClr val="1C3DB5"/>
                </a:solidFill>
                <a:effectLst>
                  <a:outerShdw blurRad="38100" dist="38100" dir="2700000" algn="tl">
                    <a:srgbClr val="000000">
                      <a:alpha val="43137"/>
                    </a:srgbClr>
                  </a:outerShdw>
                </a:effectLst>
                <a:latin typeface="Teko" panose="02000000000000000000" pitchFamily="2" charset="0"/>
                <a:ea typeface="Tek Tall Arabic medium"/>
                <a:cs typeface="Teko" panose="02000000000000000000" pitchFamily="2" charset="0"/>
                <a:sym typeface="Tek Tall Arabic medium"/>
              </a:rPr>
              <a:t>Developing a Picture of the Future</a:t>
            </a:r>
          </a:p>
        </p:txBody>
      </p:sp>
      <p:sp>
        <p:nvSpPr>
          <p:cNvPr id="20" name="TextBox 2">
            <a:extLst>
              <a:ext uri="{FF2B5EF4-FFF2-40B4-BE49-F238E27FC236}">
                <a16:creationId xmlns:a16="http://schemas.microsoft.com/office/drawing/2014/main" id="{7C7E08D8-638B-C0CD-4D8D-C02E0299FA12}"/>
              </a:ext>
            </a:extLst>
          </p:cNvPr>
          <p:cNvSpPr txBox="1"/>
          <p:nvPr/>
        </p:nvSpPr>
        <p:spPr>
          <a:xfrm rot="-165529">
            <a:off x="-348986" y="464604"/>
            <a:ext cx="3873437" cy="707822"/>
          </a:xfrm>
          <a:prstGeom prst="rect">
            <a:avLst/>
          </a:prstGeom>
        </p:spPr>
        <p:txBody>
          <a:bodyPr wrap="square" lIns="0" tIns="0" rIns="0" bIns="0" rtlCol="0" anchor="t">
            <a:spAutoFit/>
          </a:bodyPr>
          <a:lstStyle/>
          <a:p>
            <a:pPr algn="ctr" defTabSz="609630">
              <a:lnSpc>
                <a:spcPts val="6125"/>
              </a:lnSpc>
              <a:spcBef>
                <a:spcPct val="0"/>
              </a:spcBef>
            </a:pPr>
            <a:r>
              <a:rPr lang="en-US" sz="3600" spc="149" dirty="0">
                <a:solidFill>
                  <a:srgbClr val="CF0A0A"/>
                </a:solidFill>
                <a:latin typeface="Anton"/>
                <a:ea typeface="Anton"/>
                <a:cs typeface="Anton"/>
                <a:sym typeface="Anton"/>
              </a:rPr>
              <a:t>Vision in a Day</a:t>
            </a:r>
          </a:p>
        </p:txBody>
      </p:sp>
      <p:grpSp>
        <p:nvGrpSpPr>
          <p:cNvPr id="21" name="Group 20">
            <a:extLst>
              <a:ext uri="{FF2B5EF4-FFF2-40B4-BE49-F238E27FC236}">
                <a16:creationId xmlns:a16="http://schemas.microsoft.com/office/drawing/2014/main" id="{44E8610D-A58D-8188-ABE5-EB39DE1BFFED}"/>
              </a:ext>
            </a:extLst>
          </p:cNvPr>
          <p:cNvGrpSpPr/>
          <p:nvPr/>
        </p:nvGrpSpPr>
        <p:grpSpPr>
          <a:xfrm>
            <a:off x="825694" y="-3511397"/>
            <a:ext cx="892606" cy="2910673"/>
            <a:chOff x="1221608" y="5562276"/>
            <a:chExt cx="1338909" cy="4366009"/>
          </a:xfrm>
        </p:grpSpPr>
        <p:sp>
          <p:nvSpPr>
            <p:cNvPr id="22" name="Freeform 2">
              <a:extLst>
                <a:ext uri="{FF2B5EF4-FFF2-40B4-BE49-F238E27FC236}">
                  <a16:creationId xmlns:a16="http://schemas.microsoft.com/office/drawing/2014/main" id="{9E67ABA8-BDA9-29BB-BAA5-E6B973402E8F}"/>
                </a:ext>
              </a:extLst>
            </p:cNvPr>
            <p:cNvSpPr/>
            <p:nvPr/>
          </p:nvSpPr>
          <p:spPr>
            <a:xfrm rot="-5400000">
              <a:off x="-64546" y="7303223"/>
              <a:ext cx="4366009" cy="884116"/>
            </a:xfrm>
            <a:custGeom>
              <a:avLst/>
              <a:gdLst/>
              <a:ahLst/>
              <a:cxnLst/>
              <a:rect l="l" t="t" r="r" b="b"/>
              <a:pathLst>
                <a:path w="1116095" h="226009">
                  <a:moveTo>
                    <a:pt x="0" y="0"/>
                  </a:moveTo>
                  <a:lnTo>
                    <a:pt x="1116095" y="0"/>
                  </a:lnTo>
                  <a:lnTo>
                    <a:pt x="1116095" y="226009"/>
                  </a:lnTo>
                  <a:lnTo>
                    <a:pt x="0" y="2260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609630"/>
              <a:endParaRPr lang="en-ZA" sz="1200">
                <a:solidFill>
                  <a:prstClr val="black"/>
                </a:solidFill>
                <a:latin typeface="Calibri"/>
              </a:endParaRPr>
            </a:p>
          </p:txBody>
        </p:sp>
        <p:sp>
          <p:nvSpPr>
            <p:cNvPr id="23" name="TextBox 7">
              <a:extLst>
                <a:ext uri="{FF2B5EF4-FFF2-40B4-BE49-F238E27FC236}">
                  <a16:creationId xmlns:a16="http://schemas.microsoft.com/office/drawing/2014/main" id="{55897A69-09BF-381E-832C-A13AB413BAD1}"/>
                </a:ext>
              </a:extLst>
            </p:cNvPr>
            <p:cNvSpPr txBox="1"/>
            <p:nvPr/>
          </p:nvSpPr>
          <p:spPr>
            <a:xfrm rot="16200000">
              <a:off x="-137549" y="7683433"/>
              <a:ext cx="3523342" cy="805027"/>
            </a:xfrm>
            <a:prstGeom prst="rect">
              <a:avLst/>
            </a:prstGeom>
          </p:spPr>
          <p:txBody>
            <a:bodyPr wrap="square" lIns="0" tIns="0" rIns="0" bIns="0" rtlCol="0" anchor="t">
              <a:spAutoFit/>
            </a:bodyPr>
            <a:lstStyle/>
            <a:p>
              <a:pPr defTabSz="609630">
                <a:lnSpc>
                  <a:spcPts val="1915"/>
                </a:lnSpc>
                <a:spcBef>
                  <a:spcPct val="0"/>
                </a:spcBef>
              </a:pPr>
              <a:r>
                <a:rPr lang="en-US" sz="9200" b="1" spc="46" dirty="0">
                  <a:solidFill>
                    <a:srgbClr val="D40808"/>
                  </a:solidFill>
                  <a:latin typeface="Teko" panose="02000000000000000000" pitchFamily="2" charset="0"/>
                  <a:ea typeface="Tek Tall Arabic medium Bold"/>
                  <a:cs typeface="Teko" panose="02000000000000000000" pitchFamily="2" charset="0"/>
                  <a:sym typeface="Tek Tall Arabic medium Bold"/>
                </a:rPr>
                <a:t>STEP 3</a:t>
              </a:r>
            </a:p>
          </p:txBody>
        </p:sp>
      </p:grpSp>
      <p:grpSp>
        <p:nvGrpSpPr>
          <p:cNvPr id="24" name="Group 23">
            <a:extLst>
              <a:ext uri="{FF2B5EF4-FFF2-40B4-BE49-F238E27FC236}">
                <a16:creationId xmlns:a16="http://schemas.microsoft.com/office/drawing/2014/main" id="{7A462C6F-3937-EF9C-4D48-E197CA89FD72}"/>
              </a:ext>
            </a:extLst>
          </p:cNvPr>
          <p:cNvGrpSpPr/>
          <p:nvPr/>
        </p:nvGrpSpPr>
        <p:grpSpPr>
          <a:xfrm>
            <a:off x="818195" y="3733800"/>
            <a:ext cx="892606" cy="2910673"/>
            <a:chOff x="1221608" y="5562276"/>
            <a:chExt cx="1338909" cy="4366009"/>
          </a:xfrm>
        </p:grpSpPr>
        <p:sp>
          <p:nvSpPr>
            <p:cNvPr id="27" name="Freeform 2">
              <a:extLst>
                <a:ext uri="{FF2B5EF4-FFF2-40B4-BE49-F238E27FC236}">
                  <a16:creationId xmlns:a16="http://schemas.microsoft.com/office/drawing/2014/main" id="{BF3BC16E-B16B-600D-1495-B01FBA2D8A35}"/>
                </a:ext>
              </a:extLst>
            </p:cNvPr>
            <p:cNvSpPr/>
            <p:nvPr/>
          </p:nvSpPr>
          <p:spPr>
            <a:xfrm rot="-5400000">
              <a:off x="-64546" y="7303223"/>
              <a:ext cx="4366009" cy="884116"/>
            </a:xfrm>
            <a:custGeom>
              <a:avLst/>
              <a:gdLst/>
              <a:ahLst/>
              <a:cxnLst/>
              <a:rect l="l" t="t" r="r" b="b"/>
              <a:pathLst>
                <a:path w="1116095" h="226009">
                  <a:moveTo>
                    <a:pt x="0" y="0"/>
                  </a:moveTo>
                  <a:lnTo>
                    <a:pt x="1116095" y="0"/>
                  </a:lnTo>
                  <a:lnTo>
                    <a:pt x="1116095" y="226009"/>
                  </a:lnTo>
                  <a:lnTo>
                    <a:pt x="0" y="2260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609630"/>
              <a:endParaRPr lang="en-ZA" sz="1200">
                <a:solidFill>
                  <a:prstClr val="black"/>
                </a:solidFill>
                <a:latin typeface="Calibri"/>
              </a:endParaRPr>
            </a:p>
          </p:txBody>
        </p:sp>
        <p:sp>
          <p:nvSpPr>
            <p:cNvPr id="31" name="TextBox 7">
              <a:extLst>
                <a:ext uri="{FF2B5EF4-FFF2-40B4-BE49-F238E27FC236}">
                  <a16:creationId xmlns:a16="http://schemas.microsoft.com/office/drawing/2014/main" id="{974ED52C-3B48-6678-4271-10708C7AE400}"/>
                </a:ext>
              </a:extLst>
            </p:cNvPr>
            <p:cNvSpPr txBox="1"/>
            <p:nvPr/>
          </p:nvSpPr>
          <p:spPr>
            <a:xfrm rot="16200000">
              <a:off x="-137549" y="7683433"/>
              <a:ext cx="3523342" cy="805027"/>
            </a:xfrm>
            <a:prstGeom prst="rect">
              <a:avLst/>
            </a:prstGeom>
          </p:spPr>
          <p:txBody>
            <a:bodyPr wrap="square" lIns="0" tIns="0" rIns="0" bIns="0" rtlCol="0" anchor="t">
              <a:spAutoFit/>
            </a:bodyPr>
            <a:lstStyle/>
            <a:p>
              <a:pPr defTabSz="609630">
                <a:lnSpc>
                  <a:spcPts val="1915"/>
                </a:lnSpc>
                <a:spcBef>
                  <a:spcPct val="0"/>
                </a:spcBef>
              </a:pPr>
              <a:r>
                <a:rPr lang="en-US" sz="9200" b="1" spc="46" dirty="0">
                  <a:solidFill>
                    <a:srgbClr val="D40808"/>
                  </a:solidFill>
                  <a:latin typeface="Teko" panose="02000000000000000000" pitchFamily="2" charset="0"/>
                  <a:ea typeface="Tek Tall Arabic medium Bold"/>
                  <a:cs typeface="Teko" panose="02000000000000000000" pitchFamily="2" charset="0"/>
                  <a:sym typeface="Tek Tall Arabic medium Bold"/>
                </a:rPr>
                <a:t>STEP 4</a:t>
              </a:r>
            </a:p>
          </p:txBody>
        </p:sp>
      </p:grpSp>
      <p:grpSp>
        <p:nvGrpSpPr>
          <p:cNvPr id="32" name="Group 31">
            <a:extLst>
              <a:ext uri="{FF2B5EF4-FFF2-40B4-BE49-F238E27FC236}">
                <a16:creationId xmlns:a16="http://schemas.microsoft.com/office/drawing/2014/main" id="{17551021-9297-4078-5FC0-144D59E63852}"/>
              </a:ext>
            </a:extLst>
          </p:cNvPr>
          <p:cNvGrpSpPr/>
          <p:nvPr/>
        </p:nvGrpSpPr>
        <p:grpSpPr>
          <a:xfrm>
            <a:off x="884111" y="8115847"/>
            <a:ext cx="892606" cy="2910673"/>
            <a:chOff x="1221608" y="5562276"/>
            <a:chExt cx="1338909" cy="4366009"/>
          </a:xfrm>
        </p:grpSpPr>
        <p:sp>
          <p:nvSpPr>
            <p:cNvPr id="33" name="Freeform 2">
              <a:extLst>
                <a:ext uri="{FF2B5EF4-FFF2-40B4-BE49-F238E27FC236}">
                  <a16:creationId xmlns:a16="http://schemas.microsoft.com/office/drawing/2014/main" id="{BA16B0EF-8939-4505-8AD6-0F2B025D2354}"/>
                </a:ext>
              </a:extLst>
            </p:cNvPr>
            <p:cNvSpPr/>
            <p:nvPr/>
          </p:nvSpPr>
          <p:spPr>
            <a:xfrm rot="-5400000">
              <a:off x="-64546" y="7303223"/>
              <a:ext cx="4366009" cy="884116"/>
            </a:xfrm>
            <a:custGeom>
              <a:avLst/>
              <a:gdLst/>
              <a:ahLst/>
              <a:cxnLst/>
              <a:rect l="l" t="t" r="r" b="b"/>
              <a:pathLst>
                <a:path w="1116095" h="226009">
                  <a:moveTo>
                    <a:pt x="0" y="0"/>
                  </a:moveTo>
                  <a:lnTo>
                    <a:pt x="1116095" y="0"/>
                  </a:lnTo>
                  <a:lnTo>
                    <a:pt x="1116095" y="226009"/>
                  </a:lnTo>
                  <a:lnTo>
                    <a:pt x="0" y="2260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609630"/>
              <a:endParaRPr lang="en-ZA" sz="1200">
                <a:solidFill>
                  <a:prstClr val="black"/>
                </a:solidFill>
                <a:latin typeface="Calibri"/>
              </a:endParaRPr>
            </a:p>
          </p:txBody>
        </p:sp>
        <p:sp>
          <p:nvSpPr>
            <p:cNvPr id="36" name="TextBox 7">
              <a:extLst>
                <a:ext uri="{FF2B5EF4-FFF2-40B4-BE49-F238E27FC236}">
                  <a16:creationId xmlns:a16="http://schemas.microsoft.com/office/drawing/2014/main" id="{9AE243A0-BC4A-820D-A0A3-5375AB78B2A5}"/>
                </a:ext>
              </a:extLst>
            </p:cNvPr>
            <p:cNvSpPr txBox="1"/>
            <p:nvPr/>
          </p:nvSpPr>
          <p:spPr>
            <a:xfrm rot="16200000">
              <a:off x="-137549" y="7683433"/>
              <a:ext cx="3523342" cy="805027"/>
            </a:xfrm>
            <a:prstGeom prst="rect">
              <a:avLst/>
            </a:prstGeom>
          </p:spPr>
          <p:txBody>
            <a:bodyPr wrap="square" lIns="0" tIns="0" rIns="0" bIns="0" rtlCol="0" anchor="t">
              <a:spAutoFit/>
            </a:bodyPr>
            <a:lstStyle/>
            <a:p>
              <a:pPr defTabSz="609630">
                <a:lnSpc>
                  <a:spcPts val="1915"/>
                </a:lnSpc>
                <a:spcBef>
                  <a:spcPct val="0"/>
                </a:spcBef>
              </a:pPr>
              <a:r>
                <a:rPr lang="en-US" sz="9200" b="1" spc="46" dirty="0">
                  <a:solidFill>
                    <a:srgbClr val="D40808"/>
                  </a:solidFill>
                  <a:latin typeface="Teko" panose="02000000000000000000" pitchFamily="2" charset="0"/>
                  <a:ea typeface="Tek Tall Arabic medium Bold"/>
                  <a:cs typeface="Teko" panose="02000000000000000000" pitchFamily="2" charset="0"/>
                  <a:sym typeface="Tek Tall Arabic medium Bold"/>
                </a:rPr>
                <a:t>STEP 5</a:t>
              </a:r>
            </a:p>
          </p:txBody>
        </p:sp>
      </p:grpSp>
    </p:spTree>
    <p:extLst>
      <p:ext uri="{BB962C8B-B14F-4D97-AF65-F5344CB8AC3E}">
        <p14:creationId xmlns:p14="http://schemas.microsoft.com/office/powerpoint/2010/main" val="32724350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xEl>
                                              <p:pRg st="0" end="0"/>
                                            </p:txEl>
                                          </p:spTgt>
                                        </p:tgtEl>
                                        <p:attrNameLst>
                                          <p:attrName>style.visibility</p:attrName>
                                        </p:attrNameLst>
                                      </p:cBhvr>
                                      <p:to>
                                        <p:strVal val="visible"/>
                                      </p:to>
                                    </p:set>
                                    <p:animEffect transition="in" filter="fade">
                                      <p:cBhvr>
                                        <p:cTn id="7" dur="2000"/>
                                        <p:tgtEl>
                                          <p:spTgt spid="2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8">
                                            <p:txEl>
                                              <p:pRg st="1" end="1"/>
                                            </p:txEl>
                                          </p:spTgt>
                                        </p:tgtEl>
                                        <p:attrNameLst>
                                          <p:attrName>style.visibility</p:attrName>
                                        </p:attrNameLst>
                                      </p:cBhvr>
                                      <p:to>
                                        <p:strVal val="visible"/>
                                      </p:to>
                                    </p:set>
                                    <p:animEffect transition="in" filter="fade">
                                      <p:cBhvr>
                                        <p:cTn id="12" dur="2000"/>
                                        <p:tgtEl>
                                          <p:spTgt spid="2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8">
                                            <p:txEl>
                                              <p:pRg st="2" end="2"/>
                                            </p:txEl>
                                          </p:spTgt>
                                        </p:tgtEl>
                                        <p:attrNameLst>
                                          <p:attrName>style.visibility</p:attrName>
                                        </p:attrNameLst>
                                      </p:cBhvr>
                                      <p:to>
                                        <p:strVal val="visible"/>
                                      </p:to>
                                    </p:set>
                                    <p:animEffect transition="in" filter="fade">
                                      <p:cBhvr>
                                        <p:cTn id="17" dur="2000"/>
                                        <p:tgtEl>
                                          <p:spTgt spid="2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8">
                                            <p:txEl>
                                              <p:pRg st="3" end="3"/>
                                            </p:txEl>
                                          </p:spTgt>
                                        </p:tgtEl>
                                        <p:attrNameLst>
                                          <p:attrName>style.visibility</p:attrName>
                                        </p:attrNameLst>
                                      </p:cBhvr>
                                      <p:to>
                                        <p:strVal val="visible"/>
                                      </p:to>
                                    </p:set>
                                    <p:animEffect transition="in" filter="fade">
                                      <p:cBhvr>
                                        <p:cTn id="22" dur="2000"/>
                                        <p:tgtEl>
                                          <p:spTgt spid="2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8">
                                            <p:txEl>
                                              <p:pRg st="4" end="4"/>
                                            </p:txEl>
                                          </p:spTgt>
                                        </p:tgtEl>
                                        <p:attrNameLst>
                                          <p:attrName>style.visibility</p:attrName>
                                        </p:attrNameLst>
                                      </p:cBhvr>
                                      <p:to>
                                        <p:strVal val="visible"/>
                                      </p:to>
                                    </p:set>
                                    <p:animEffect transition="in" filter="fade">
                                      <p:cBhvr>
                                        <p:cTn id="27" dur="2000"/>
                                        <p:tgtEl>
                                          <p:spTgt spid="2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EB2C3591-1532-7C0A-2414-CBBFBC453BE2}"/>
            </a:ext>
          </a:extLst>
        </p:cNvPr>
        <p:cNvGrpSpPr/>
        <p:nvPr/>
      </p:nvGrpSpPr>
      <p:grpSpPr>
        <a:xfrm>
          <a:off x="0" y="0"/>
          <a:ext cx="0" cy="0"/>
          <a:chOff x="0" y="0"/>
          <a:chExt cx="0" cy="0"/>
        </a:xfrm>
      </p:grpSpPr>
      <p:sp>
        <p:nvSpPr>
          <p:cNvPr id="13" name="Rectangle 3">
            <a:extLst>
              <a:ext uri="{FF2B5EF4-FFF2-40B4-BE49-F238E27FC236}">
                <a16:creationId xmlns:a16="http://schemas.microsoft.com/office/drawing/2014/main" id="{DB9EBDAF-A1D4-5F94-49BE-0E3E1E57DE48}"/>
              </a:ext>
            </a:extLst>
          </p:cNvPr>
          <p:cNvSpPr>
            <a:spLocks noChangeArrowheads="1"/>
          </p:cNvSpPr>
          <p:nvPr/>
        </p:nvSpPr>
        <p:spPr bwMode="auto">
          <a:xfrm>
            <a:off x="203200" y="80091"/>
            <a:ext cx="123175"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0960" tIns="30480" rIns="60960" bIns="30480" numCol="1" anchor="ctr" anchorCtr="0" compatLnSpc="1">
            <a:prstTxWarp prst="textNoShape">
              <a:avLst/>
            </a:prstTxWarp>
            <a:spAutoFit/>
          </a:bodyPr>
          <a:lstStyle/>
          <a:p>
            <a:pPr defTabSz="609630"/>
            <a:endParaRPr lang="en-ZA" sz="1200">
              <a:solidFill>
                <a:prstClr val="black"/>
              </a:solidFill>
              <a:latin typeface="Calibri"/>
            </a:endParaRPr>
          </a:p>
        </p:txBody>
      </p:sp>
      <p:sp>
        <p:nvSpPr>
          <p:cNvPr id="15" name="Rectangle 5">
            <a:extLst>
              <a:ext uri="{FF2B5EF4-FFF2-40B4-BE49-F238E27FC236}">
                <a16:creationId xmlns:a16="http://schemas.microsoft.com/office/drawing/2014/main" id="{A4DED872-81C9-7E00-3620-822F3EC147D1}"/>
              </a:ext>
            </a:extLst>
          </p:cNvPr>
          <p:cNvSpPr>
            <a:spLocks noChangeArrowheads="1"/>
          </p:cNvSpPr>
          <p:nvPr/>
        </p:nvSpPr>
        <p:spPr bwMode="auto">
          <a:xfrm>
            <a:off x="415758" y="4372691"/>
            <a:ext cx="123175"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0960" tIns="30480" rIns="60960" bIns="30480" numCol="1" anchor="ctr" anchorCtr="0" compatLnSpc="1">
            <a:prstTxWarp prst="textNoShape">
              <a:avLst/>
            </a:prstTxWarp>
            <a:spAutoFit/>
          </a:bodyPr>
          <a:lstStyle/>
          <a:p>
            <a:pPr defTabSz="609630"/>
            <a:endParaRPr lang="en-ZA" sz="1200">
              <a:solidFill>
                <a:prstClr val="black"/>
              </a:solidFill>
              <a:latin typeface="Calibri"/>
            </a:endParaRPr>
          </a:p>
        </p:txBody>
      </p:sp>
      <p:pic>
        <p:nvPicPr>
          <p:cNvPr id="1026" name="Picture 2" descr="Tea break - Free icons">
            <a:extLst>
              <a:ext uri="{FF2B5EF4-FFF2-40B4-BE49-F238E27FC236}">
                <a16:creationId xmlns:a16="http://schemas.microsoft.com/office/drawing/2014/main" id="{5C4F11E0-223B-F2D3-3B38-C7A32E9F7BAF}"/>
              </a:ext>
            </a:extLst>
          </p:cNvPr>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a:stretch>
            <a:fillRect/>
          </a:stretch>
        </p:blipFill>
        <p:spPr bwMode="auto">
          <a:xfrm>
            <a:off x="3165028" y="557127"/>
            <a:ext cx="5617819" cy="5617819"/>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4">
            <a:extLst>
              <a:ext uri="{FF2B5EF4-FFF2-40B4-BE49-F238E27FC236}">
                <a16:creationId xmlns:a16="http://schemas.microsoft.com/office/drawing/2014/main" id="{3EB58423-C2BD-FFFB-98A5-382986BAD476}"/>
              </a:ext>
            </a:extLst>
          </p:cNvPr>
          <p:cNvSpPr txBox="1"/>
          <p:nvPr/>
        </p:nvSpPr>
        <p:spPr>
          <a:xfrm>
            <a:off x="11988800" y="895801"/>
            <a:ext cx="7315200" cy="408445"/>
          </a:xfrm>
          <a:prstGeom prst="rect">
            <a:avLst/>
          </a:prstGeom>
        </p:spPr>
        <p:txBody>
          <a:bodyPr wrap="square" lIns="0" tIns="0" rIns="0" bIns="0" rtlCol="0" anchor="t">
            <a:spAutoFit/>
          </a:bodyPr>
          <a:lstStyle/>
          <a:p>
            <a:pPr algn="ctr" defTabSz="609630">
              <a:lnSpc>
                <a:spcPts val="1915"/>
              </a:lnSpc>
              <a:spcBef>
                <a:spcPct val="0"/>
              </a:spcBef>
            </a:pPr>
            <a:r>
              <a:rPr lang="en-US" sz="5867" spc="46" dirty="0">
                <a:solidFill>
                  <a:srgbClr val="1C3DB5"/>
                </a:solidFill>
                <a:latin typeface="Teko" panose="02000000000000000000" pitchFamily="2" charset="0"/>
                <a:ea typeface="Tek Tall Arabic medium"/>
                <a:cs typeface="Teko" panose="02000000000000000000" pitchFamily="2" charset="0"/>
                <a:sym typeface="Tek Tall Arabic medium"/>
              </a:rPr>
              <a:t>GROUP SHARING</a:t>
            </a:r>
          </a:p>
        </p:txBody>
      </p:sp>
      <p:sp>
        <p:nvSpPr>
          <p:cNvPr id="10" name="TextBox 4">
            <a:extLst>
              <a:ext uri="{FF2B5EF4-FFF2-40B4-BE49-F238E27FC236}">
                <a16:creationId xmlns:a16="http://schemas.microsoft.com/office/drawing/2014/main" id="{E5DBC598-A5B2-85B7-665F-38533777CA08}"/>
              </a:ext>
            </a:extLst>
          </p:cNvPr>
          <p:cNvSpPr txBox="1"/>
          <p:nvPr/>
        </p:nvSpPr>
        <p:spPr>
          <a:xfrm>
            <a:off x="-8116136" y="1704368"/>
            <a:ext cx="7829579" cy="408445"/>
          </a:xfrm>
          <a:prstGeom prst="rect">
            <a:avLst/>
          </a:prstGeom>
        </p:spPr>
        <p:txBody>
          <a:bodyPr wrap="square" lIns="0" tIns="0" rIns="0" bIns="0" rtlCol="0" anchor="t">
            <a:spAutoFit/>
          </a:bodyPr>
          <a:lstStyle/>
          <a:p>
            <a:pPr algn="ctr" defTabSz="609630">
              <a:lnSpc>
                <a:spcPts val="1915"/>
              </a:lnSpc>
              <a:spcBef>
                <a:spcPct val="0"/>
              </a:spcBef>
            </a:pPr>
            <a:r>
              <a:rPr lang="en-US" sz="5867" spc="46" dirty="0">
                <a:solidFill>
                  <a:srgbClr val="1C3DB5"/>
                </a:solidFill>
                <a:latin typeface="Teko" panose="02000000000000000000" pitchFamily="2" charset="0"/>
                <a:ea typeface="Tek Tall Arabic medium"/>
                <a:cs typeface="Teko" panose="02000000000000000000" pitchFamily="2" charset="0"/>
                <a:sym typeface="Tek Tall Arabic medium"/>
              </a:rPr>
              <a:t>PRIORITISING</a:t>
            </a:r>
          </a:p>
        </p:txBody>
      </p:sp>
      <p:grpSp>
        <p:nvGrpSpPr>
          <p:cNvPr id="26" name="Group 25">
            <a:extLst>
              <a:ext uri="{FF2B5EF4-FFF2-40B4-BE49-F238E27FC236}">
                <a16:creationId xmlns:a16="http://schemas.microsoft.com/office/drawing/2014/main" id="{8D0DADDC-399B-F81E-6B6E-ACAE982197FC}"/>
              </a:ext>
            </a:extLst>
          </p:cNvPr>
          <p:cNvGrpSpPr/>
          <p:nvPr/>
        </p:nvGrpSpPr>
        <p:grpSpPr>
          <a:xfrm>
            <a:off x="2739420" y="-45774"/>
            <a:ext cx="1197429" cy="775404"/>
            <a:chOff x="0" y="0"/>
            <a:chExt cx="3095063" cy="1369565"/>
          </a:xfrm>
        </p:grpSpPr>
        <p:sp>
          <p:nvSpPr>
            <p:cNvPr id="27" name="Freeform 5">
              <a:extLst>
                <a:ext uri="{FF2B5EF4-FFF2-40B4-BE49-F238E27FC236}">
                  <a16:creationId xmlns:a16="http://schemas.microsoft.com/office/drawing/2014/main" id="{E760B419-EE75-AD52-B092-E7731D24D66F}"/>
                </a:ext>
              </a:extLst>
            </p:cNvPr>
            <p:cNvSpPr/>
            <p:nvPr/>
          </p:nvSpPr>
          <p:spPr>
            <a:xfrm>
              <a:off x="0" y="0"/>
              <a:ext cx="3095063" cy="1369565"/>
            </a:xfrm>
            <a:custGeom>
              <a:avLst/>
              <a:gdLst/>
              <a:ahLst/>
              <a:cxnLst/>
              <a:rect l="l" t="t" r="r" b="b"/>
              <a:pathLst>
                <a:path w="3095063" h="1369565">
                  <a:moveTo>
                    <a:pt x="0" y="0"/>
                  </a:moveTo>
                  <a:lnTo>
                    <a:pt x="3095063" y="0"/>
                  </a:lnTo>
                  <a:lnTo>
                    <a:pt x="3095063" y="1369565"/>
                  </a:lnTo>
                  <a:lnTo>
                    <a:pt x="0" y="136956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defTabSz="609630"/>
              <a:endParaRPr lang="en-ZA" sz="1200">
                <a:solidFill>
                  <a:prstClr val="black"/>
                </a:solidFill>
                <a:latin typeface="Calibri"/>
              </a:endParaRPr>
            </a:p>
          </p:txBody>
        </p:sp>
        <p:sp>
          <p:nvSpPr>
            <p:cNvPr id="28" name="TextBox 6">
              <a:extLst>
                <a:ext uri="{FF2B5EF4-FFF2-40B4-BE49-F238E27FC236}">
                  <a16:creationId xmlns:a16="http://schemas.microsoft.com/office/drawing/2014/main" id="{E378C860-649E-06B2-418D-BB88C872F395}"/>
                </a:ext>
              </a:extLst>
            </p:cNvPr>
            <p:cNvSpPr txBox="1"/>
            <p:nvPr/>
          </p:nvSpPr>
          <p:spPr>
            <a:xfrm rot="21434471">
              <a:off x="121060" y="419354"/>
              <a:ext cx="2852941" cy="452899"/>
            </a:xfrm>
            <a:prstGeom prst="rect">
              <a:avLst/>
            </a:prstGeom>
          </p:spPr>
          <p:txBody>
            <a:bodyPr lIns="0" tIns="0" rIns="0" bIns="0" rtlCol="0" anchor="t">
              <a:spAutoFit/>
            </a:bodyPr>
            <a:lstStyle/>
            <a:p>
              <a:pPr algn="ctr" defTabSz="609630">
                <a:lnSpc>
                  <a:spcPts val="2213"/>
                </a:lnSpc>
                <a:spcBef>
                  <a:spcPct val="0"/>
                </a:spcBef>
              </a:pPr>
              <a:r>
                <a:rPr lang="en-US" sz="1333" spc="53" dirty="0">
                  <a:solidFill>
                    <a:srgbClr val="FFFFFF"/>
                  </a:solidFill>
                  <a:latin typeface="Anton" panose="00000500000000000000" pitchFamily="2" charset="0"/>
                  <a:ea typeface="Anton"/>
                  <a:cs typeface="Anton"/>
                  <a:sym typeface="Anton"/>
                </a:rPr>
                <a:t>SESSION 4</a:t>
              </a:r>
            </a:p>
          </p:txBody>
        </p:sp>
      </p:grpSp>
      <p:sp>
        <p:nvSpPr>
          <p:cNvPr id="29" name="TextBox 3">
            <a:extLst>
              <a:ext uri="{FF2B5EF4-FFF2-40B4-BE49-F238E27FC236}">
                <a16:creationId xmlns:a16="http://schemas.microsoft.com/office/drawing/2014/main" id="{EB5D8D2D-FA25-7398-D104-1D5799171DF2}"/>
              </a:ext>
            </a:extLst>
          </p:cNvPr>
          <p:cNvSpPr txBox="1"/>
          <p:nvPr/>
        </p:nvSpPr>
        <p:spPr>
          <a:xfrm rot="21384340">
            <a:off x="-78581" y="995278"/>
            <a:ext cx="3675449" cy="433517"/>
          </a:xfrm>
          <a:prstGeom prst="rect">
            <a:avLst/>
          </a:prstGeom>
        </p:spPr>
        <p:txBody>
          <a:bodyPr wrap="square" lIns="0" tIns="0" rIns="0" bIns="0" rtlCol="0" anchor="t">
            <a:spAutoFit/>
          </a:bodyPr>
          <a:lstStyle/>
          <a:p>
            <a:pPr algn="ctr" defTabSz="609630">
              <a:lnSpc>
                <a:spcPts val="3564"/>
              </a:lnSpc>
              <a:spcBef>
                <a:spcPct val="0"/>
              </a:spcBef>
            </a:pPr>
            <a:r>
              <a:rPr lang="en-US" sz="2267" b="1" spc="86" dirty="0">
                <a:solidFill>
                  <a:srgbClr val="1C3DB5"/>
                </a:solidFill>
                <a:effectLst>
                  <a:outerShdw blurRad="38100" dist="38100" dir="2700000" algn="tl">
                    <a:srgbClr val="000000">
                      <a:alpha val="43137"/>
                    </a:srgbClr>
                  </a:outerShdw>
                </a:effectLst>
                <a:latin typeface="Teko" panose="02000000000000000000" pitchFamily="2" charset="0"/>
                <a:ea typeface="Tek Tall Arabic medium"/>
                <a:cs typeface="Teko" panose="02000000000000000000" pitchFamily="2" charset="0"/>
                <a:sym typeface="Tek Tall Arabic medium"/>
              </a:rPr>
              <a:t>Developing a Picture of the Future</a:t>
            </a:r>
          </a:p>
        </p:txBody>
      </p:sp>
      <p:sp>
        <p:nvSpPr>
          <p:cNvPr id="30" name="TextBox 2">
            <a:extLst>
              <a:ext uri="{FF2B5EF4-FFF2-40B4-BE49-F238E27FC236}">
                <a16:creationId xmlns:a16="http://schemas.microsoft.com/office/drawing/2014/main" id="{2BB5DA62-4DD1-2716-218C-EECC8D9D9399}"/>
              </a:ext>
            </a:extLst>
          </p:cNvPr>
          <p:cNvSpPr txBox="1"/>
          <p:nvPr/>
        </p:nvSpPr>
        <p:spPr>
          <a:xfrm rot="-165529">
            <a:off x="-348986" y="444230"/>
            <a:ext cx="3873437" cy="707822"/>
          </a:xfrm>
          <a:prstGeom prst="rect">
            <a:avLst/>
          </a:prstGeom>
        </p:spPr>
        <p:txBody>
          <a:bodyPr wrap="square" lIns="0" tIns="0" rIns="0" bIns="0" rtlCol="0" anchor="t">
            <a:spAutoFit/>
          </a:bodyPr>
          <a:lstStyle/>
          <a:p>
            <a:pPr algn="ctr" defTabSz="609630">
              <a:lnSpc>
                <a:spcPts val="6125"/>
              </a:lnSpc>
              <a:spcBef>
                <a:spcPct val="0"/>
              </a:spcBef>
            </a:pPr>
            <a:r>
              <a:rPr lang="en-US" sz="3600" spc="149" dirty="0">
                <a:solidFill>
                  <a:srgbClr val="CF0A0A"/>
                </a:solidFill>
                <a:latin typeface="Anton" panose="00000500000000000000" pitchFamily="2" charset="0"/>
                <a:ea typeface="Anton"/>
                <a:cs typeface="Anton"/>
                <a:sym typeface="Anton"/>
              </a:rPr>
              <a:t>Vision in a Day</a:t>
            </a:r>
          </a:p>
        </p:txBody>
      </p:sp>
      <p:grpSp>
        <p:nvGrpSpPr>
          <p:cNvPr id="31" name="Group 30">
            <a:extLst>
              <a:ext uri="{FF2B5EF4-FFF2-40B4-BE49-F238E27FC236}">
                <a16:creationId xmlns:a16="http://schemas.microsoft.com/office/drawing/2014/main" id="{D6CBE5BC-09BB-95C1-6CCF-985FFE236211}"/>
              </a:ext>
            </a:extLst>
          </p:cNvPr>
          <p:cNvGrpSpPr/>
          <p:nvPr/>
        </p:nvGrpSpPr>
        <p:grpSpPr>
          <a:xfrm>
            <a:off x="884111" y="8115847"/>
            <a:ext cx="892606" cy="2910673"/>
            <a:chOff x="1221608" y="5562276"/>
            <a:chExt cx="1338909" cy="4366009"/>
          </a:xfrm>
        </p:grpSpPr>
        <p:sp>
          <p:nvSpPr>
            <p:cNvPr id="32" name="Freeform 2">
              <a:extLst>
                <a:ext uri="{FF2B5EF4-FFF2-40B4-BE49-F238E27FC236}">
                  <a16:creationId xmlns:a16="http://schemas.microsoft.com/office/drawing/2014/main" id="{CC4A56EE-0E1B-C590-6663-D853FD154481}"/>
                </a:ext>
              </a:extLst>
            </p:cNvPr>
            <p:cNvSpPr/>
            <p:nvPr/>
          </p:nvSpPr>
          <p:spPr>
            <a:xfrm rot="-5400000">
              <a:off x="-64546" y="7303223"/>
              <a:ext cx="4366009" cy="884116"/>
            </a:xfrm>
            <a:custGeom>
              <a:avLst/>
              <a:gdLst/>
              <a:ahLst/>
              <a:cxnLst/>
              <a:rect l="l" t="t" r="r" b="b"/>
              <a:pathLst>
                <a:path w="1116095" h="226009">
                  <a:moveTo>
                    <a:pt x="0" y="0"/>
                  </a:moveTo>
                  <a:lnTo>
                    <a:pt x="1116095" y="0"/>
                  </a:lnTo>
                  <a:lnTo>
                    <a:pt x="1116095" y="226009"/>
                  </a:lnTo>
                  <a:lnTo>
                    <a:pt x="0" y="22600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defTabSz="609630"/>
              <a:endParaRPr lang="en-ZA" sz="1200">
                <a:solidFill>
                  <a:prstClr val="black"/>
                </a:solidFill>
                <a:latin typeface="Calibri"/>
              </a:endParaRPr>
            </a:p>
          </p:txBody>
        </p:sp>
        <p:sp>
          <p:nvSpPr>
            <p:cNvPr id="33" name="TextBox 7">
              <a:extLst>
                <a:ext uri="{FF2B5EF4-FFF2-40B4-BE49-F238E27FC236}">
                  <a16:creationId xmlns:a16="http://schemas.microsoft.com/office/drawing/2014/main" id="{DA36CCAD-5A3E-9878-C8B9-04F433FD0885}"/>
                </a:ext>
              </a:extLst>
            </p:cNvPr>
            <p:cNvSpPr txBox="1"/>
            <p:nvPr/>
          </p:nvSpPr>
          <p:spPr>
            <a:xfrm rot="16200000">
              <a:off x="-137549" y="7683433"/>
              <a:ext cx="3523342" cy="805027"/>
            </a:xfrm>
            <a:prstGeom prst="rect">
              <a:avLst/>
            </a:prstGeom>
          </p:spPr>
          <p:txBody>
            <a:bodyPr wrap="square" lIns="0" tIns="0" rIns="0" bIns="0" rtlCol="0" anchor="t">
              <a:spAutoFit/>
            </a:bodyPr>
            <a:lstStyle/>
            <a:p>
              <a:pPr defTabSz="609630">
                <a:lnSpc>
                  <a:spcPts val="1915"/>
                </a:lnSpc>
                <a:spcBef>
                  <a:spcPct val="0"/>
                </a:spcBef>
              </a:pPr>
              <a:r>
                <a:rPr lang="en-US" sz="9200" b="1" spc="46" dirty="0">
                  <a:solidFill>
                    <a:srgbClr val="D40808"/>
                  </a:solidFill>
                  <a:latin typeface="Teko" panose="02000000000000000000" pitchFamily="2" charset="0"/>
                  <a:ea typeface="Tek Tall Arabic medium Bold"/>
                  <a:cs typeface="Teko" panose="02000000000000000000" pitchFamily="2" charset="0"/>
                  <a:sym typeface="Tek Tall Arabic medium Bold"/>
                </a:rPr>
                <a:t>STEP 5</a:t>
              </a:r>
            </a:p>
          </p:txBody>
        </p:sp>
      </p:grpSp>
      <p:grpSp>
        <p:nvGrpSpPr>
          <p:cNvPr id="34" name="Group 33">
            <a:extLst>
              <a:ext uri="{FF2B5EF4-FFF2-40B4-BE49-F238E27FC236}">
                <a16:creationId xmlns:a16="http://schemas.microsoft.com/office/drawing/2014/main" id="{75C7B573-19CF-7842-2C86-C902C7F24283}"/>
              </a:ext>
            </a:extLst>
          </p:cNvPr>
          <p:cNvGrpSpPr/>
          <p:nvPr/>
        </p:nvGrpSpPr>
        <p:grpSpPr>
          <a:xfrm>
            <a:off x="818195" y="-3398436"/>
            <a:ext cx="892606" cy="2910673"/>
            <a:chOff x="1221608" y="5562276"/>
            <a:chExt cx="1338909" cy="4366009"/>
          </a:xfrm>
        </p:grpSpPr>
        <p:sp>
          <p:nvSpPr>
            <p:cNvPr id="35" name="Freeform 2">
              <a:extLst>
                <a:ext uri="{FF2B5EF4-FFF2-40B4-BE49-F238E27FC236}">
                  <a16:creationId xmlns:a16="http://schemas.microsoft.com/office/drawing/2014/main" id="{7A8EB093-ED59-7F8E-7665-7EF8EE72071A}"/>
                </a:ext>
              </a:extLst>
            </p:cNvPr>
            <p:cNvSpPr/>
            <p:nvPr/>
          </p:nvSpPr>
          <p:spPr>
            <a:xfrm rot="-5400000">
              <a:off x="-64546" y="7303223"/>
              <a:ext cx="4366009" cy="884116"/>
            </a:xfrm>
            <a:custGeom>
              <a:avLst/>
              <a:gdLst/>
              <a:ahLst/>
              <a:cxnLst/>
              <a:rect l="l" t="t" r="r" b="b"/>
              <a:pathLst>
                <a:path w="1116095" h="226009">
                  <a:moveTo>
                    <a:pt x="0" y="0"/>
                  </a:moveTo>
                  <a:lnTo>
                    <a:pt x="1116095" y="0"/>
                  </a:lnTo>
                  <a:lnTo>
                    <a:pt x="1116095" y="226009"/>
                  </a:lnTo>
                  <a:lnTo>
                    <a:pt x="0" y="22600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defTabSz="609630"/>
              <a:endParaRPr lang="en-ZA" sz="1200">
                <a:solidFill>
                  <a:prstClr val="black"/>
                </a:solidFill>
                <a:latin typeface="Calibri"/>
              </a:endParaRPr>
            </a:p>
          </p:txBody>
        </p:sp>
        <p:sp>
          <p:nvSpPr>
            <p:cNvPr id="36" name="TextBox 7">
              <a:extLst>
                <a:ext uri="{FF2B5EF4-FFF2-40B4-BE49-F238E27FC236}">
                  <a16:creationId xmlns:a16="http://schemas.microsoft.com/office/drawing/2014/main" id="{61AC8F34-420A-A43D-4F71-4110FB98E094}"/>
                </a:ext>
              </a:extLst>
            </p:cNvPr>
            <p:cNvSpPr txBox="1"/>
            <p:nvPr/>
          </p:nvSpPr>
          <p:spPr>
            <a:xfrm rot="16200000">
              <a:off x="-137549" y="7683433"/>
              <a:ext cx="3523342" cy="805027"/>
            </a:xfrm>
            <a:prstGeom prst="rect">
              <a:avLst/>
            </a:prstGeom>
          </p:spPr>
          <p:txBody>
            <a:bodyPr wrap="square" lIns="0" tIns="0" rIns="0" bIns="0" rtlCol="0" anchor="t">
              <a:spAutoFit/>
            </a:bodyPr>
            <a:lstStyle/>
            <a:p>
              <a:pPr defTabSz="609630">
                <a:lnSpc>
                  <a:spcPts val="1915"/>
                </a:lnSpc>
                <a:spcBef>
                  <a:spcPct val="0"/>
                </a:spcBef>
              </a:pPr>
              <a:r>
                <a:rPr lang="en-US" sz="9200" b="1" spc="46" dirty="0">
                  <a:solidFill>
                    <a:srgbClr val="D40808"/>
                  </a:solidFill>
                  <a:latin typeface="Teko" panose="02000000000000000000" pitchFamily="2" charset="0"/>
                  <a:ea typeface="Tek Tall Arabic medium Bold"/>
                  <a:cs typeface="Teko" panose="02000000000000000000" pitchFamily="2" charset="0"/>
                  <a:sym typeface="Tek Tall Arabic medium Bold"/>
                </a:rPr>
                <a:t>STEP 4</a:t>
              </a:r>
            </a:p>
          </p:txBody>
        </p:sp>
      </p:grpSp>
    </p:spTree>
    <p:extLst>
      <p:ext uri="{BB962C8B-B14F-4D97-AF65-F5344CB8AC3E}">
        <p14:creationId xmlns:p14="http://schemas.microsoft.com/office/powerpoint/2010/main" val="24412377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38</TotalTime>
  <Words>577</Words>
  <Application>Microsoft Office PowerPoint</Application>
  <PresentationFormat>Widescreen</PresentationFormat>
  <Paragraphs>99</Paragraphs>
  <Slides>12</Slides>
  <Notes>2</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Teko</vt:lpstr>
      <vt:lpstr>Arial</vt:lpstr>
      <vt:lpstr>Anton</vt:lpstr>
      <vt:lpstr>Calibri</vt:lpstr>
      <vt:lpstr>Calibri (MS)</vt:lpstr>
      <vt:lpstr>Aptos</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Sascha Marchinkowski</dc:creator>
  <cp:lastModifiedBy>Sascha Marchinkowski</cp:lastModifiedBy>
  <cp:revision>2</cp:revision>
  <dcterms:created xsi:type="dcterms:W3CDTF">2025-02-03T09:28:38Z</dcterms:created>
  <dcterms:modified xsi:type="dcterms:W3CDTF">2025-03-10T06:29:27Z</dcterms:modified>
</cp:coreProperties>
</file>